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de-DE"/>
    </a:defPPr>
    <a:lvl1pPr>
      <a:defRPr sz="1200">
        <a:latin typeface="Century Gothic"/>
      </a:defRPr>
    </a:lvl1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7647"/>
    <p:restoredTop sz="94679"/>
  </p:normalViewPr>
  <p:slideViewPr>
    <p:cSldViewPr snapToGrid="0" snapToObjects="1">
      <p:cViewPr>
        <p:scale>
          <a:sx n="115" d="100"/>
          <a:sy n="115" d="100"/>
        </p:scale>
        <p:origin x="280" y="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-Arbeitsblatt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-Arbeitsblat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Adressierbarer Markt (Index, 2026 = 100)</c:v>
                </c:pt>
              </c:strCache>
            </c:strRef>
          </c:tx>
          <c:spPr>
            <a:solidFill>
              <a:srgbClr val="284E7D"/>
            </a:solidFill>
            <a:ln>
              <a:noFill/>
            </a:ln>
          </c:spPr>
          <c:invertIfNegative val="1"/>
          <c:dPt>
            <c:idx val="4"/>
            <c:invertIfNegative val="1"/>
            <c:bubble3D val="0"/>
            <c:spPr>
              <a:solidFill>
                <a:srgbClr val="DD8736"/>
              </a:solidFill>
              <a:ln>
                <a:noFill/>
              </a:ln>
            </c:spPr>
          </c:dPt>
          <c:cat>
            <c:strRef>
              <c:f>Sheet1!$A$2:$A$6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118</c:v>
                </c:pt>
                <c:pt idx="2">
                  <c:v>139</c:v>
                </c:pt>
                <c:pt idx="3">
                  <c:v>164</c:v>
                </c:pt>
                <c:pt idx="4">
                  <c:v>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12-3D4C-9D01-DBD66420D517}"/>
            </c:ext>
          </c:extLst>
        </c:ser>
        <c:dLbls>
          <c:numFmt formatCode="General" sourceLinked="0"/>
          <c:spPr>
            <a:noFill/>
            <a:ln>
              <a:noFill/>
            </a:ln>
          </c:spPr>
          <c:txPr>
            <a:bodyPr/>
            <a:lstStyle/>
            <a:p>
              <a:pPr>
                <a:defRPr sz="1100" b="1">
                  <a:solidFill>
                    <a:srgbClr val="284E7D"/>
                  </a:solidFill>
                </a:defRPr>
              </a:pPr>
              <a:endParaRPr lang="de-DE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de-DE"/>
  <c:roundedCorners val="1"/>
  <c:style val="2"/>
  <c:chart>
    <c:autoTitleDeleted val="0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Test/Sim</c:v>
                </c:pt>
              </c:strCache>
            </c:strRef>
          </c:tx>
          <c:spPr>
            <a:solidFill>
              <a:srgbClr val="081B2E"/>
            </a:solidFill>
            <a:ln>
              <a:solidFill>
                <a:srgbClr val="FFFFFF"/>
              </a:solidFill>
            </a:ln>
          </c:spPr>
          <c:invertIfNegative val="0"/>
          <c:xVal>
            <c:numRef>
              <c:f>Sheet1!$A$2:$A$2</c:f>
              <c:numCache>
                <c:formatCode>General</c:formatCode>
                <c:ptCount val="1"/>
                <c:pt idx="0">
                  <c:v>2.0</c:v>
                </c:pt>
              </c:numCache>
            </c:numRef>
          </c:xVal>
          <c:yVal>
            <c:numRef>
              <c:f>Sheet1!$B$2:$B$2</c:f>
              <c:numCache>
                <c:formatCode>General</c:formatCode>
                <c:ptCount val="1"/>
                <c:pt idx="0">
                  <c:v>3.0</c:v>
                </c:pt>
              </c:numCache>
            </c:numRef>
          </c:yVal>
          <c:bubbleSize>
            <c:numRef>
              <c:f>Sheet1!$C$2:$C$2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C686-D44F-A5E6-3B7876888CA3}"/>
            </c:ext>
          </c:extLst>
        </c:ser>
        <c:ser>
          <c:idx val="1"/>
          <c:order val="1"/>
          <c:tx>
            <c:strRef>
              <c:f>Sheet1!$B$4</c:f>
              <c:strCache>
                <c:ptCount val="1"/>
                <c:pt idx="0">
                  <c:v>Konzern</c:v>
                </c:pt>
              </c:strCache>
            </c:strRef>
          </c:tx>
          <c:spPr>
            <a:solidFill>
              <a:srgbClr val="284E7D"/>
            </a:solidFill>
            <a:ln>
              <a:solidFill>
                <a:srgbClr val="FFFFFF"/>
              </a:solidFill>
            </a:ln>
          </c:spPr>
          <c:invertIfNegative val="0"/>
          <c:xVal>
            <c:numRef>
              <c:f>Sheet1!$A$5:$A$5</c:f>
              <c:numCache>
                <c:formatCode>General</c:formatCode>
                <c:ptCount val="1"/>
                <c:pt idx="0">
                  <c:v>3.0</c:v>
                </c:pt>
              </c:numCache>
            </c:numRef>
          </c:xVal>
          <c:yVal>
            <c:numRef>
              <c:f>Sheet1!$B$5:$B$5</c:f>
              <c:numCache>
                <c:formatCode>General</c:formatCode>
                <c:ptCount val="1"/>
                <c:pt idx="0">
                  <c:v>3.2</c:v>
                </c:pt>
              </c:numCache>
            </c:numRef>
          </c:yVal>
          <c:bubbleSize>
            <c:numRef>
              <c:f>Sheet1!$C$5:$C$5</c:f>
              <c:numCache>
                <c:formatCode>General</c:formatCode>
                <c:ptCount val="1"/>
                <c:pt idx="0">
                  <c:v>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C686-D44F-A5E6-3B7876888CA3}"/>
            </c:ext>
          </c:extLst>
        </c:ser>
        <c:ser>
          <c:idx val="2"/>
          <c:order val="2"/>
          <c:tx>
            <c:strRef>
              <c:f>Sheet1!$B$7</c:f>
              <c:strCache>
                <c:ptCount val="1"/>
                <c:pt idx="0">
                  <c:v>KI-nativ</c:v>
                </c:pt>
              </c:strCache>
            </c:strRef>
          </c:tx>
          <c:spPr>
            <a:solidFill>
              <a:srgbClr val="DD8736"/>
            </a:solidFill>
            <a:ln>
              <a:solidFill>
                <a:srgbClr val="FFFFFF"/>
              </a:solidFill>
            </a:ln>
          </c:spPr>
          <c:invertIfNegative val="0"/>
          <c:xVal>
            <c:numRef>
              <c:f>Sheet1!$A$8:$A$8</c:f>
              <c:numCache>
                <c:formatCode>General</c:formatCode>
                <c:ptCount val="1"/>
                <c:pt idx="0">
                  <c:v>4.0</c:v>
                </c:pt>
              </c:numCache>
            </c:numRef>
          </c:xVal>
          <c:yVal>
            <c:numRef>
              <c:f>Sheet1!$B$8:$B$8</c:f>
              <c:numCache>
                <c:formatCode>General</c:formatCode>
                <c:ptCount val="1"/>
                <c:pt idx="0">
                  <c:v>2.5</c:v>
                </c:pt>
              </c:numCache>
            </c:numRef>
          </c:yVal>
          <c:bubbleSize>
            <c:numRef>
              <c:f>Sheet1!$C$8:$C$8</c:f>
              <c:numCache>
                <c:formatCode>General</c:formatCode>
                <c:ptCount val="1"/>
                <c:pt idx="0">
                  <c:v>4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2-C686-D44F-A5E6-3B7876888CA3}"/>
            </c:ext>
          </c:extLst>
        </c:ser>
        <c:ser>
          <c:idx val="3"/>
          <c:order val="3"/>
          <c:tx>
            <c:strRef>
              <c:f>Sheet1!$B$10</c:f>
              <c:strCache>
                <c:ptCount val="1"/>
                <c:pt idx="0">
                  <c:v>Tier-1</c:v>
                </c:pt>
              </c:strCache>
            </c:strRef>
          </c:tx>
          <c:spPr>
            <a:solidFill>
              <a:srgbClr val="5B7FA6"/>
            </a:solidFill>
            <a:ln>
              <a:solidFill>
                <a:srgbClr val="FFFFFF"/>
              </a:solidFill>
            </a:ln>
          </c:spPr>
          <c:invertIfNegative val="0"/>
          <c:xVal>
            <c:numRef>
              <c:f>Sheet1!$A$11:$A$11</c:f>
              <c:numCache>
                <c:formatCode>General</c:formatCode>
                <c:ptCount val="1"/>
                <c:pt idx="0">
                  <c:v>3.3</c:v>
                </c:pt>
              </c:numCache>
            </c:numRef>
          </c:xVal>
          <c:yVal>
            <c:numRef>
              <c:f>Sheet1!$B$11:$B$11</c:f>
              <c:numCache>
                <c:formatCode>General</c:formatCode>
                <c:ptCount val="1"/>
                <c:pt idx="0">
                  <c:v>2.9</c:v>
                </c:pt>
              </c:numCache>
            </c:numRef>
          </c:yVal>
          <c:bubbleSize>
            <c:numRef>
              <c:f>Sheet1!$C$11:$C$11</c:f>
              <c:numCache>
                <c:formatCode>General</c:formatCode>
                <c:ptCount val="1"/>
                <c:pt idx="0">
                  <c:v>5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2-C686-D44F-A5E6-3B7876888CA3}"/>
            </c:ext>
          </c:extLst>
        </c:ser>
        <c:ser>
          <c:idx val="4"/>
          <c:order val="4"/>
          <c:tx>
            <c:strRef>
              <c:f>Sheet1!$B$13</c:f>
              <c:strCache>
                <c:ptCount val="1"/>
                <c:pt idx="0">
                  <c:v>IT/Eng</c:v>
                </c:pt>
              </c:strCache>
            </c:strRef>
          </c:tx>
          <c:spPr>
            <a:solidFill>
              <a:srgbClr val="AEC2D6"/>
            </a:solidFill>
            <a:ln>
              <a:solidFill>
                <a:srgbClr val="FFFFFF"/>
              </a:solidFill>
            </a:ln>
          </c:spPr>
          <c:invertIfNegative val="0"/>
          <c:xVal>
            <c:numRef>
              <c:f>Sheet1!$A$14:$A$14</c:f>
              <c:numCache>
                <c:formatCode>General</c:formatCode>
                <c:ptCount val="1"/>
                <c:pt idx="0">
                  <c:v>2.2</c:v>
                </c:pt>
              </c:numCache>
            </c:numRef>
          </c:xVal>
          <c:yVal>
            <c:numRef>
              <c:f>Sheet1!$B$14:$B$14</c:f>
              <c:numCache>
                <c:formatCode>General</c:formatCode>
                <c:ptCount val="1"/>
                <c:pt idx="0">
                  <c:v>2.7</c:v>
                </c:pt>
              </c:numCache>
            </c:numRef>
          </c:yVal>
          <c:bubbleSize>
            <c:numRef>
              <c:f>Sheet1!$C$14:$C$14</c:f>
              <c:numCache>
                <c:formatCode>General</c:formatCode>
                <c:ptCount val="1"/>
                <c:pt idx="0">
                  <c:v>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2-C686-D44F-A5E6-3B7876888CA3}"/>
            </c:ext>
          </c:extLst>
        </c:ser>
        <c:ser>
          <c:idx val="5"/>
          <c:order val="5"/>
          <c:tx>
            <c:strRef>
              <c:f>Sheet1!$B$16</c:f>
              <c:strCache>
                <c:ptCount val="1"/>
                <c:pt idx="0">
                  <c:v>Nischen</c:v>
                </c:pt>
              </c:strCache>
            </c:strRef>
          </c:tx>
          <c:spPr>
            <a:solidFill>
              <a:srgbClr val="C9A227"/>
            </a:solidFill>
            <a:ln>
              <a:solidFill>
                <a:srgbClr val="FFFFFF"/>
              </a:solidFill>
            </a:ln>
          </c:spPr>
          <c:invertIfNegative val="0"/>
          <c:xVal>
            <c:numRef>
              <c:f>Sheet1!$A$17:$A$17</c:f>
              <c:numCache>
                <c:formatCode>General</c:formatCode>
                <c:ptCount val="1"/>
                <c:pt idx="0">
                  <c:v>2.0</c:v>
                </c:pt>
              </c:numCache>
            </c:numRef>
          </c:xVal>
          <c:yVal>
            <c:numRef>
              <c:f>Sheet1!$B$17:$B$17</c:f>
              <c:numCache>
                <c:formatCode>General</c:formatCode>
                <c:ptCount val="1"/>
                <c:pt idx="0">
                  <c:v>2.0</c:v>
                </c:pt>
              </c:numCache>
            </c:numRef>
          </c:yVal>
          <c:bubbleSize>
            <c:numRef>
              <c:f>Sheet1!$C$17:$C$17</c:f>
              <c:numCache>
                <c:formatCode>General</c:formatCode>
                <c:ptCount val="1"/>
                <c:pt idx="0">
                  <c:v>4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2-C686-D44F-A5E6-3B7876888C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-2115720072"/>
        <c:axId val="-2115723560"/>
      </c:bubbleChart>
      <c:valAx>
        <c:axId val="-2115720072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 sz="1000" b="1">
                    <a:solidFill>
                      <a:srgbClr val="5B7FA6"/>
                    </a:solidFill>
                  </a:defRPr>
                </a:pPr>
                <a:r>
                  <a:rPr lang="de-DE" sz="1000" b="1">
                    <a:solidFill>
                      <a:srgbClr val="5B7FA6"/>
                    </a:solidFill>
                  </a:rPr>
                  <a:t>KI-Reife · Szenarienautomatisierung  →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15723560"/>
        <c:crosses val="autoZero"/>
        <c:crossBetween val="midCat"/>
      </c:valAx>
      <c:valAx>
        <c:axId val="-21157235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000" b="1">
                    <a:solidFill>
                      <a:srgbClr val="5B7FA6"/>
                    </a:solidFill>
                  </a:defRPr>
                </a:pPr>
                <a:r>
                  <a:rPr lang="de-DE" sz="1000" b="1">
                    <a:solidFill>
                      <a:srgbClr val="5B7FA6"/>
                    </a:solidFill>
                  </a:rPr>
                  <a:t>Marktreichweite · Volumen  →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15720072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24301"/>
            <a:ext cx="12191695" cy="6858000"/>
          </a:xfrm>
          <a:prstGeom prst="rect">
            <a:avLst/>
          </a:prstGeom>
          <a:solidFill>
            <a:srgbClr val="0E2A45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band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pic>
        <p:nvPicPr>
          <p:cNvPr id="1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640080"/>
            <a:ext cx="2580884" cy="828268"/>
          </a:xfrm>
          <a:prstGeom prst="rect">
            <a:avLst/>
          </a:prstGeom>
          <a:noFill/>
        </p:spPr>
      </p:pic>
      <p:sp>
        <p:nvSpPr>
          <p:cNvPr id="13" name="eyebrow-dot"/>
          <p:cNvSpPr/>
          <p:nvPr/>
        </p:nvSpPr>
        <p:spPr>
          <a:xfrm>
            <a:off x="685800" y="276547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4" name="eyebrow"/>
          <p:cNvSpPr/>
          <p:nvPr/>
        </p:nvSpPr>
        <p:spPr>
          <a:xfrm>
            <a:off x="868680" y="272491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AEC2D6"/>
                </a:solidFill>
                <a:latin typeface="Century Gothic"/>
              </a:rPr>
              <a:t>STRATEGIC MARKET INTELLIGENCE</a:t>
            </a:r>
          </a:p>
        </p:txBody>
      </p:sp>
      <p:sp>
        <p:nvSpPr>
          <p:cNvPr id="15" name="Title"/>
          <p:cNvSpPr>
            <a:spLocks noGrp="1"/>
          </p:cNvSpPr>
          <p:nvPr>
            <p:ph type="ctrTitle"/>
          </p:nvPr>
        </p:nvSpPr>
        <p:spPr>
          <a:xfrm>
            <a:off x="685800" y="3154680"/>
            <a:ext cx="10058400" cy="155448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4600" b="1" spc="-40">
                <a:solidFill>
                  <a:srgbClr val="FFFFFF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Präsentationstitel</a:t>
            </a:r>
          </a:p>
        </p:txBody>
      </p:sp>
      <p:sp>
        <p:nvSpPr>
          <p:cNvPr id="16" name="Subtitle"/>
          <p:cNvSpPr>
            <a:spLocks noGrp="1"/>
          </p:cNvSpPr>
          <p:nvPr>
            <p:ph type="subTitle" idx="1"/>
          </p:nvPr>
        </p:nvSpPr>
        <p:spPr>
          <a:xfrm>
            <a:off x="685800" y="4800600"/>
            <a:ext cx="8686800" cy="8229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500" b="0">
                <a:solidFill>
                  <a:srgbClr val="AEC2D6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Untertitel · Auftraggeber · Datum</a:t>
            </a:r>
          </a:p>
        </p:txBody>
      </p:sp>
      <p:sp>
        <p:nvSpPr>
          <p:cNvPr id="17" name="footer-rule"/>
          <p:cNvSpPr/>
          <p:nvPr/>
        </p:nvSpPr>
        <p:spPr>
          <a:xfrm>
            <a:off x="685800" y="6327648"/>
            <a:ext cx="10820095" cy="10973"/>
          </a:xfrm>
          <a:prstGeom prst="rect">
            <a:avLst/>
          </a:prstGeom>
          <a:solidFill>
            <a:srgbClr val="23425F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9" name="conf"/>
          <p:cNvSpPr/>
          <p:nvPr/>
        </p:nvSpPr>
        <p:spPr>
          <a:xfrm>
            <a:off x="7848295" y="6400800"/>
            <a:ext cx="36576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de-DE" sz="700" b="0" spc="200" dirty="0">
                <a:solidFill>
                  <a:srgbClr val="5C748C"/>
                </a:solidFill>
                <a:latin typeface="Century Gothic"/>
              </a:rPr>
              <a:t>STRICTLY CONFIDENTIAL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enchmar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BENCHMARKING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Wettbewerbsvergleich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Table"/>
          <p:cNvSpPr>
            <a:spLocks noGrp="1"/>
          </p:cNvSpPr>
          <p:nvPr>
            <p:ph type="tbl" idx="1"/>
          </p:nvPr>
        </p:nvSpPr>
        <p:spPr>
          <a:xfrm>
            <a:off x="685800" y="1920240"/>
            <a:ext cx="10820095" cy="3657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endParaRPr lang="de-DE"/>
          </a:p>
        </p:txBody>
      </p:sp>
      <p:sp>
        <p:nvSpPr>
          <p:cNvPr id="7" name="Note"/>
          <p:cNvSpPr>
            <a:spLocks noGrp="1"/>
          </p:cNvSpPr>
          <p:nvPr>
            <p:ph type="body" idx="2"/>
          </p:nvPr>
        </p:nvSpPr>
        <p:spPr>
          <a:xfrm>
            <a:off x="685800" y="5715000"/>
            <a:ext cx="10820095" cy="3657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900" b="0">
                <a:solidFill>
                  <a:srgbClr val="5C6B7A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Bewertungslogik / Quelle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ettbewerbsanaly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WETTBEWERBSANALYSE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Markt-Positionierung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Map"/>
          <p:cNvSpPr>
            <a:spLocks noGrp="1"/>
          </p:cNvSpPr>
          <p:nvPr>
            <p:ph type="chart" idx="1"/>
          </p:nvPr>
        </p:nvSpPr>
        <p:spPr>
          <a:xfrm>
            <a:off x="685800" y="1920240"/>
            <a:ext cx="7315200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endParaRPr lang="de-DE"/>
          </a:p>
        </p:txBody>
      </p:sp>
      <p:sp>
        <p:nvSpPr>
          <p:cNvPr id="7" name="legend"/>
          <p:cNvSpPr/>
          <p:nvPr/>
        </p:nvSpPr>
        <p:spPr>
          <a:xfrm>
            <a:off x="8183880" y="1920240"/>
            <a:ext cx="3322015" cy="402336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8" name="Legend"/>
          <p:cNvSpPr>
            <a:spLocks noGrp="1"/>
          </p:cNvSpPr>
          <p:nvPr>
            <p:ph type="body" idx="2"/>
          </p:nvPr>
        </p:nvSpPr>
        <p:spPr>
          <a:xfrm>
            <a:off x="8458200" y="2148840"/>
            <a:ext cx="2743200" cy="35661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Cluster / Lesehilfe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SWOT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Stärken · Schwächen · Chancen · Risiken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swot-card"/>
          <p:cNvSpPr/>
          <p:nvPr/>
        </p:nvSpPr>
        <p:spPr>
          <a:xfrm>
            <a:off x="685800" y="1920240"/>
            <a:ext cx="5272888" cy="187452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7" name="swot-bar"/>
          <p:cNvSpPr/>
          <p:nvPr/>
        </p:nvSpPr>
        <p:spPr>
          <a:xfrm>
            <a:off x="685800" y="1920240"/>
            <a:ext cx="73152" cy="1874520"/>
          </a:xfrm>
          <a:prstGeom prst="rect">
            <a:avLst/>
          </a:prstGeom>
          <a:solidFill>
            <a:srgbClr val="284E7D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8" name="swot-lab"/>
          <p:cNvSpPr/>
          <p:nvPr/>
        </p:nvSpPr>
        <p:spPr>
          <a:xfrm>
            <a:off x="914400" y="2084832"/>
            <a:ext cx="4815688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200" dirty="0">
                <a:solidFill>
                  <a:srgbClr val="284E7D"/>
                </a:solidFill>
                <a:latin typeface="Century Gothic"/>
              </a:rPr>
              <a:t>STÄRKEN</a:t>
            </a:r>
          </a:p>
        </p:txBody>
      </p:sp>
      <p:sp>
        <p:nvSpPr>
          <p:cNvPr id="9" name="Stärken"/>
          <p:cNvSpPr>
            <a:spLocks noGrp="1"/>
          </p:cNvSpPr>
          <p:nvPr>
            <p:ph type="body" idx="1"/>
          </p:nvPr>
        </p:nvSpPr>
        <p:spPr>
          <a:xfrm>
            <a:off x="914400" y="2468880"/>
            <a:ext cx="4815688" cy="1143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Punkt hinzufügen</a:t>
            </a:r>
          </a:p>
        </p:txBody>
      </p:sp>
      <p:sp>
        <p:nvSpPr>
          <p:cNvPr id="10" name="swot-card"/>
          <p:cNvSpPr/>
          <p:nvPr/>
        </p:nvSpPr>
        <p:spPr>
          <a:xfrm>
            <a:off x="6233008" y="1920240"/>
            <a:ext cx="5272888" cy="187452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1" name="swot-bar"/>
          <p:cNvSpPr/>
          <p:nvPr/>
        </p:nvSpPr>
        <p:spPr>
          <a:xfrm>
            <a:off x="6233008" y="1920240"/>
            <a:ext cx="73152" cy="1874520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2" name="swot-lab"/>
          <p:cNvSpPr/>
          <p:nvPr/>
        </p:nvSpPr>
        <p:spPr>
          <a:xfrm>
            <a:off x="6461608" y="2084832"/>
            <a:ext cx="4815688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200" dirty="0">
                <a:solidFill>
                  <a:srgbClr val="DD8736"/>
                </a:solidFill>
                <a:latin typeface="Century Gothic"/>
              </a:rPr>
              <a:t>SCHWÄCHEN</a:t>
            </a:r>
          </a:p>
        </p:txBody>
      </p:sp>
      <p:sp>
        <p:nvSpPr>
          <p:cNvPr id="13" name="Schwächen"/>
          <p:cNvSpPr>
            <a:spLocks noGrp="1"/>
          </p:cNvSpPr>
          <p:nvPr>
            <p:ph type="body" idx="2"/>
          </p:nvPr>
        </p:nvSpPr>
        <p:spPr>
          <a:xfrm>
            <a:off x="6461608" y="2468880"/>
            <a:ext cx="4815688" cy="1143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Punkt hinzufügen</a:t>
            </a:r>
          </a:p>
        </p:txBody>
      </p:sp>
      <p:sp>
        <p:nvSpPr>
          <p:cNvPr id="14" name="swot-card"/>
          <p:cNvSpPr/>
          <p:nvPr/>
        </p:nvSpPr>
        <p:spPr>
          <a:xfrm>
            <a:off x="685800" y="4069080"/>
            <a:ext cx="5272888" cy="187452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5" name="swot-bar"/>
          <p:cNvSpPr/>
          <p:nvPr/>
        </p:nvSpPr>
        <p:spPr>
          <a:xfrm>
            <a:off x="685800" y="4069080"/>
            <a:ext cx="73152" cy="1874520"/>
          </a:xfrm>
          <a:prstGeom prst="rect">
            <a:avLst/>
          </a:prstGeom>
          <a:solidFill>
            <a:srgbClr val="5B7FA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6" name="swot-lab"/>
          <p:cNvSpPr/>
          <p:nvPr/>
        </p:nvSpPr>
        <p:spPr>
          <a:xfrm>
            <a:off x="914400" y="4233672"/>
            <a:ext cx="4815688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200" dirty="0">
                <a:solidFill>
                  <a:srgbClr val="5B7FA6"/>
                </a:solidFill>
                <a:latin typeface="Century Gothic"/>
              </a:rPr>
              <a:t>CHANCEN</a:t>
            </a:r>
          </a:p>
        </p:txBody>
      </p:sp>
      <p:sp>
        <p:nvSpPr>
          <p:cNvPr id="17" name="Chancen"/>
          <p:cNvSpPr>
            <a:spLocks noGrp="1"/>
          </p:cNvSpPr>
          <p:nvPr>
            <p:ph type="body" idx="3"/>
          </p:nvPr>
        </p:nvSpPr>
        <p:spPr>
          <a:xfrm>
            <a:off x="914400" y="4617720"/>
            <a:ext cx="4815688" cy="1143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Punkt hinzufügen</a:t>
            </a:r>
          </a:p>
        </p:txBody>
      </p:sp>
      <p:sp>
        <p:nvSpPr>
          <p:cNvPr id="18" name="swot-card"/>
          <p:cNvSpPr/>
          <p:nvPr/>
        </p:nvSpPr>
        <p:spPr>
          <a:xfrm>
            <a:off x="6233008" y="4069080"/>
            <a:ext cx="5272888" cy="187452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9" name="swot-bar"/>
          <p:cNvSpPr/>
          <p:nvPr/>
        </p:nvSpPr>
        <p:spPr>
          <a:xfrm>
            <a:off x="6233008" y="4069080"/>
            <a:ext cx="73152" cy="1874520"/>
          </a:xfrm>
          <a:prstGeom prst="rect">
            <a:avLst/>
          </a:prstGeom>
          <a:solidFill>
            <a:srgbClr val="5C6B7A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0" name="swot-lab"/>
          <p:cNvSpPr/>
          <p:nvPr/>
        </p:nvSpPr>
        <p:spPr>
          <a:xfrm>
            <a:off x="6461608" y="4233672"/>
            <a:ext cx="4815688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200" dirty="0">
                <a:solidFill>
                  <a:srgbClr val="5C6B7A"/>
                </a:solidFill>
                <a:latin typeface="Century Gothic"/>
              </a:rPr>
              <a:t>RISIKEN</a:t>
            </a:r>
          </a:p>
        </p:txBody>
      </p:sp>
      <p:sp>
        <p:nvSpPr>
          <p:cNvPr id="21" name="Risiken"/>
          <p:cNvSpPr>
            <a:spLocks noGrp="1"/>
          </p:cNvSpPr>
          <p:nvPr>
            <p:ph type="body" idx="4"/>
          </p:nvPr>
        </p:nvSpPr>
        <p:spPr>
          <a:xfrm>
            <a:off x="6461608" y="4617720"/>
            <a:ext cx="4815688" cy="1143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Punkt hinzufügen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ozess /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ROADMAP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Prozess &amp; Zeitplan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axis"/>
          <p:cNvSpPr/>
          <p:nvPr/>
        </p:nvSpPr>
        <p:spPr>
          <a:xfrm>
            <a:off x="685800" y="2788920"/>
            <a:ext cx="10820095" cy="18288"/>
          </a:xfrm>
          <a:prstGeom prst="rect">
            <a:avLst/>
          </a:prstGeom>
          <a:solidFill>
            <a:srgbClr val="DDE3EA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7" name="node"/>
          <p:cNvSpPr/>
          <p:nvPr/>
        </p:nvSpPr>
        <p:spPr>
          <a:xfrm>
            <a:off x="1956016" y="2706624"/>
            <a:ext cx="164592" cy="164592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8" name="Phase 1"/>
          <p:cNvSpPr>
            <a:spLocks noGrp="1"/>
          </p:cNvSpPr>
          <p:nvPr>
            <p:ph type="body" idx="1"/>
          </p:nvPr>
        </p:nvSpPr>
        <p:spPr>
          <a:xfrm>
            <a:off x="822960" y="3108960"/>
            <a:ext cx="2430704" cy="23774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Phase / Meilenstein</a:t>
            </a:r>
          </a:p>
        </p:txBody>
      </p:sp>
      <p:sp>
        <p:nvSpPr>
          <p:cNvPr id="9" name="node"/>
          <p:cNvSpPr/>
          <p:nvPr/>
        </p:nvSpPr>
        <p:spPr>
          <a:xfrm>
            <a:off x="4661040" y="2706624"/>
            <a:ext cx="164592" cy="164592"/>
          </a:xfrm>
          <a:prstGeom prst="ellipse">
            <a:avLst/>
          </a:prstGeom>
          <a:solidFill>
            <a:srgbClr val="284E7D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0" name="Phase 2"/>
          <p:cNvSpPr>
            <a:spLocks noGrp="1"/>
          </p:cNvSpPr>
          <p:nvPr>
            <p:ph type="body" idx="2"/>
          </p:nvPr>
        </p:nvSpPr>
        <p:spPr>
          <a:xfrm>
            <a:off x="3527984" y="3108960"/>
            <a:ext cx="2430704" cy="23774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Phase / Meilenstein</a:t>
            </a:r>
          </a:p>
        </p:txBody>
      </p:sp>
      <p:sp>
        <p:nvSpPr>
          <p:cNvPr id="11" name="node"/>
          <p:cNvSpPr/>
          <p:nvPr/>
        </p:nvSpPr>
        <p:spPr>
          <a:xfrm>
            <a:off x="7366064" y="2706624"/>
            <a:ext cx="164592" cy="164592"/>
          </a:xfrm>
          <a:prstGeom prst="ellipse">
            <a:avLst/>
          </a:prstGeom>
          <a:solidFill>
            <a:srgbClr val="284E7D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2" name="Phase 3"/>
          <p:cNvSpPr>
            <a:spLocks noGrp="1"/>
          </p:cNvSpPr>
          <p:nvPr>
            <p:ph type="body" idx="3"/>
          </p:nvPr>
        </p:nvSpPr>
        <p:spPr>
          <a:xfrm>
            <a:off x="6233008" y="3108960"/>
            <a:ext cx="2430704" cy="23774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Phase / Meilenstein</a:t>
            </a:r>
          </a:p>
        </p:txBody>
      </p:sp>
      <p:sp>
        <p:nvSpPr>
          <p:cNvPr id="13" name="node"/>
          <p:cNvSpPr/>
          <p:nvPr/>
        </p:nvSpPr>
        <p:spPr>
          <a:xfrm>
            <a:off x="10071087" y="2706624"/>
            <a:ext cx="164592" cy="164592"/>
          </a:xfrm>
          <a:prstGeom prst="ellipse">
            <a:avLst/>
          </a:prstGeom>
          <a:solidFill>
            <a:srgbClr val="284E7D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4" name="Phase 4"/>
          <p:cNvSpPr>
            <a:spLocks noGrp="1"/>
          </p:cNvSpPr>
          <p:nvPr>
            <p:ph type="body" idx="4"/>
          </p:nvPr>
        </p:nvSpPr>
        <p:spPr>
          <a:xfrm>
            <a:off x="8938031" y="3108960"/>
            <a:ext cx="2430704" cy="23774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Phase / Meilenstein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t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HEATMAP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Bewertungsmatrix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Matrix"/>
          <p:cNvSpPr>
            <a:spLocks noGrp="1"/>
          </p:cNvSpPr>
          <p:nvPr>
            <p:ph type="tbl" idx="1"/>
          </p:nvPr>
        </p:nvSpPr>
        <p:spPr>
          <a:xfrm>
            <a:off x="685800" y="1920240"/>
            <a:ext cx="10820095" cy="35661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endParaRPr lang="de-DE"/>
          </a:p>
        </p:txBody>
      </p:sp>
      <p:sp>
        <p:nvSpPr>
          <p:cNvPr id="7" name="leg"/>
          <p:cNvSpPr/>
          <p:nvPr/>
        </p:nvSpPr>
        <p:spPr>
          <a:xfrm>
            <a:off x="685800" y="5669280"/>
            <a:ext cx="10820095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00" b="1" dirty="0">
                <a:solidFill>
                  <a:srgbClr val="0E2A45"/>
                </a:solidFill>
                <a:latin typeface="Century Gothic"/>
              </a:rPr>
              <a:t>Skala:  </a:t>
            </a:r>
            <a:r>
              <a:rPr lang="de-DE" sz="1000" b="0" dirty="0">
                <a:solidFill>
                  <a:srgbClr val="5C6B7A"/>
                </a:solidFill>
                <a:latin typeface="Century Gothic"/>
              </a:rPr>
              <a:t>niedrig </a:t>
            </a:r>
            <a:r>
              <a:rPr lang="de-DE" sz="1000" b="0" dirty="0">
                <a:solidFill>
                  <a:srgbClr val="E7F0F8"/>
                </a:solidFill>
                <a:latin typeface="Century Gothic"/>
              </a:rPr>
              <a:t>■</a:t>
            </a:r>
            <a:r>
              <a:rPr lang="de-DE" sz="1000" b="0" dirty="0">
                <a:solidFill>
                  <a:srgbClr val="5B7FA6"/>
                </a:solidFill>
                <a:latin typeface="Century Gothic"/>
              </a:rPr>
              <a:t> ■</a:t>
            </a:r>
            <a:r>
              <a:rPr lang="de-DE" sz="1000" b="0" dirty="0">
                <a:solidFill>
                  <a:srgbClr val="284E7D"/>
                </a:solidFill>
                <a:latin typeface="Century Gothic"/>
              </a:rPr>
              <a:t> ■</a:t>
            </a:r>
            <a:r>
              <a:rPr lang="de-DE" sz="1000" b="0" dirty="0">
                <a:solidFill>
                  <a:srgbClr val="0E2A45"/>
                </a:solidFill>
                <a:latin typeface="Century Gothic"/>
              </a:rPr>
              <a:t> ■</a:t>
            </a:r>
            <a:r>
              <a:rPr lang="de-DE" sz="1000" b="0" dirty="0">
                <a:solidFill>
                  <a:srgbClr val="5C6B7A"/>
                </a:solidFill>
                <a:latin typeface="Century Gothic"/>
              </a:rPr>
              <a:t>  hoch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arten / Regi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59191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REGIONEN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Geografische Analyse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Map"/>
          <p:cNvSpPr>
            <a:spLocks noGrp="1"/>
          </p:cNvSpPr>
          <p:nvPr>
            <p:ph type="pic" idx="1"/>
          </p:nvPr>
        </p:nvSpPr>
        <p:spPr>
          <a:xfrm>
            <a:off x="685800" y="1920240"/>
            <a:ext cx="6766560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endParaRPr lang="de-DE"/>
          </a:p>
        </p:txBody>
      </p:sp>
      <p:sp>
        <p:nvSpPr>
          <p:cNvPr id="7" name="side"/>
          <p:cNvSpPr/>
          <p:nvPr/>
        </p:nvSpPr>
        <p:spPr>
          <a:xfrm>
            <a:off x="7635240" y="1920240"/>
            <a:ext cx="3870655" cy="402336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8" name="Regions"/>
          <p:cNvSpPr>
            <a:spLocks noGrp="1"/>
          </p:cNvSpPr>
          <p:nvPr>
            <p:ph type="body" idx="2"/>
          </p:nvPr>
        </p:nvSpPr>
        <p:spPr>
          <a:xfrm>
            <a:off x="7909560" y="2148840"/>
            <a:ext cx="3108960" cy="35661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Region / Kennzahl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losing / 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-12504" y="7035"/>
            <a:ext cx="12191695" cy="6858000"/>
          </a:xfrm>
          <a:prstGeom prst="rect">
            <a:avLst/>
          </a:prstGeom>
          <a:solidFill>
            <a:srgbClr val="0E2A45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pic>
        <p:nvPicPr>
          <p:cNvPr id="11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16" y="597014"/>
            <a:ext cx="2580884" cy="828268"/>
          </a:xfrm>
          <a:prstGeom prst="rect">
            <a:avLst/>
          </a:prstGeom>
        </p:spPr>
      </p:pic>
      <p:sp>
        <p:nvSpPr>
          <p:cNvPr id="12" name="eyebrow-dot"/>
          <p:cNvSpPr/>
          <p:nvPr/>
        </p:nvSpPr>
        <p:spPr>
          <a:xfrm>
            <a:off x="592016" y="2684195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3" name="eyebrow"/>
          <p:cNvSpPr/>
          <p:nvPr/>
        </p:nvSpPr>
        <p:spPr>
          <a:xfrm>
            <a:off x="774896" y="2640507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AEC2D6"/>
                </a:solidFill>
                <a:latin typeface="Century Gothic"/>
              </a:rPr>
              <a:t>KONTAKT</a:t>
            </a:r>
          </a:p>
        </p:txBody>
      </p:sp>
      <p:sp>
        <p:nvSpPr>
          <p:cNvPr id="14" name="Title"/>
          <p:cNvSpPr>
            <a:spLocks noGrp="1"/>
          </p:cNvSpPr>
          <p:nvPr>
            <p:ph type="title"/>
          </p:nvPr>
        </p:nvSpPr>
        <p:spPr>
          <a:xfrm>
            <a:off x="592016" y="3024555"/>
            <a:ext cx="100584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3600" b="1" spc="-30">
                <a:solidFill>
                  <a:srgbClr val="FFFFFF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Lassen Sie uns sprechen.</a:t>
            </a:r>
          </a:p>
        </p:txBody>
      </p:sp>
      <p:sp>
        <p:nvSpPr>
          <p:cNvPr id="15" name="Contact"/>
          <p:cNvSpPr>
            <a:spLocks noGrp="1"/>
          </p:cNvSpPr>
          <p:nvPr>
            <p:ph type="body" idx="1"/>
          </p:nvPr>
        </p:nvSpPr>
        <p:spPr>
          <a:xfrm>
            <a:off x="592016" y="4258995"/>
            <a:ext cx="8686800" cy="12801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400" b="0">
                <a:solidFill>
                  <a:srgbClr val="AEC2D6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Name · E-Mail · Telefon · Web</a:t>
            </a:r>
          </a:p>
        </p:txBody>
      </p:sp>
      <p:sp>
        <p:nvSpPr>
          <p:cNvPr id="16" name="footer-rule"/>
          <p:cNvSpPr/>
          <p:nvPr/>
        </p:nvSpPr>
        <p:spPr>
          <a:xfrm>
            <a:off x="592016" y="6151803"/>
            <a:ext cx="10820095" cy="10973"/>
          </a:xfrm>
          <a:prstGeom prst="rect">
            <a:avLst/>
          </a:prstGeom>
          <a:solidFill>
            <a:srgbClr val="23425F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8" name="conf"/>
          <p:cNvSpPr/>
          <p:nvPr/>
        </p:nvSpPr>
        <p:spPr>
          <a:xfrm>
            <a:off x="7754511" y="6224955"/>
            <a:ext cx="36576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de-DE" sz="700" b="0" spc="200" dirty="0">
                <a:solidFill>
                  <a:srgbClr val="5C748C"/>
                </a:solidFill>
                <a:latin typeface="Century Gothic"/>
              </a:rPr>
              <a:t>STRICTLY CONFIDENTIAL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ppendix-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B2E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sidebar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4" name="eyebrow-dot"/>
          <p:cNvSpPr/>
          <p:nvPr/>
        </p:nvSpPr>
        <p:spPr>
          <a:xfrm>
            <a:off x="685800" y="299407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5" name="eyebrow"/>
          <p:cNvSpPr/>
          <p:nvPr/>
        </p:nvSpPr>
        <p:spPr>
          <a:xfrm>
            <a:off x="868680" y="295351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E9A95C"/>
                </a:solidFill>
                <a:latin typeface="Century Gothic"/>
              </a:rPr>
              <a:t>ANHANG</a:t>
            </a:r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85800" y="3337560"/>
            <a:ext cx="9601200" cy="10058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4000" b="1" spc="-30">
                <a:solidFill>
                  <a:srgbClr val="FFFFFF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Appendix</a:t>
            </a:r>
          </a:p>
        </p:txBody>
      </p:sp>
      <p:pic>
        <p:nvPicPr>
          <p:cNvPr id="7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985" y="640080"/>
            <a:ext cx="2580884" cy="828268"/>
          </a:xfrm>
          <a:prstGeom prst="rect">
            <a:avLst/>
          </a:prstGeom>
        </p:spPr>
      </p:pic>
      <p:sp>
        <p:nvSpPr>
          <p:cNvPr id="8" name="footer-rule"/>
          <p:cNvSpPr/>
          <p:nvPr/>
        </p:nvSpPr>
        <p:spPr>
          <a:xfrm>
            <a:off x="685800" y="6327648"/>
            <a:ext cx="10820095" cy="10973"/>
          </a:xfrm>
          <a:prstGeom prst="rect">
            <a:avLst/>
          </a:prstGeom>
          <a:solidFill>
            <a:srgbClr val="23425F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0" name="conf"/>
          <p:cNvSpPr/>
          <p:nvPr/>
        </p:nvSpPr>
        <p:spPr>
          <a:xfrm>
            <a:off x="7848295" y="6400800"/>
            <a:ext cx="36576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de-DE" sz="700" b="0" spc="200" dirty="0">
                <a:solidFill>
                  <a:srgbClr val="5C748C"/>
                </a:solidFill>
                <a:latin typeface="Century Gothic"/>
              </a:rPr>
              <a:t>STRICTLY CONFIDENTIAL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ppendix-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ANHANG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Detail / Methodik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Content"/>
          <p:cNvSpPr>
            <a:spLocks noGrp="1"/>
          </p:cNvSpPr>
          <p:nvPr>
            <p:ph idx="1"/>
          </p:nvPr>
        </p:nvSpPr>
        <p:spPr>
          <a:xfrm>
            <a:off x="685800" y="1920240"/>
            <a:ext cx="10820095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2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Detailinhalt / Quelle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A45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sidebar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4" name="Section Number"/>
          <p:cNvSpPr>
            <a:spLocks noGrp="1"/>
          </p:cNvSpPr>
          <p:nvPr>
            <p:ph type="body" idx="2"/>
          </p:nvPr>
        </p:nvSpPr>
        <p:spPr>
          <a:xfrm>
            <a:off x="685800" y="914400"/>
            <a:ext cx="3657600" cy="201168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1000" b="1">
                <a:solidFill>
                  <a:srgbClr val="1C3A5C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01</a:t>
            </a:r>
          </a:p>
        </p:txBody>
      </p:sp>
      <p:sp>
        <p:nvSpPr>
          <p:cNvPr id="5" name="eyebrow-dot"/>
          <p:cNvSpPr/>
          <p:nvPr/>
        </p:nvSpPr>
        <p:spPr>
          <a:xfrm>
            <a:off x="685800" y="326839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eyebrow"/>
          <p:cNvSpPr/>
          <p:nvPr/>
        </p:nvSpPr>
        <p:spPr>
          <a:xfrm>
            <a:off x="868680" y="322783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E9A95C"/>
                </a:solidFill>
                <a:latin typeface="Century Gothic"/>
              </a:rPr>
              <a:t>KAPITEL</a:t>
            </a:r>
          </a:p>
        </p:txBody>
      </p:sp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685800" y="3611880"/>
            <a:ext cx="9601200" cy="11887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3400" b="1" spc="-30">
                <a:solidFill>
                  <a:srgbClr val="FFFFFF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Kapiteltitel</a:t>
            </a:r>
          </a:p>
        </p:txBody>
      </p:sp>
      <p:sp>
        <p:nvSpPr>
          <p:cNvPr id="8" name="Text"/>
          <p:cNvSpPr>
            <a:spLocks noGrp="1"/>
          </p:cNvSpPr>
          <p:nvPr>
            <p:ph type="body" idx="1"/>
          </p:nvPr>
        </p:nvSpPr>
        <p:spPr>
          <a:xfrm>
            <a:off x="685800" y="4892040"/>
            <a:ext cx="8686800" cy="9144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400" b="0">
                <a:solidFill>
                  <a:srgbClr val="AEC2D6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Kurzbeschreibung des Kapitels</a:t>
            </a:r>
          </a:p>
        </p:txBody>
      </p:sp>
      <p:pic>
        <p:nvPicPr>
          <p:cNvPr id="9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990" y="543067"/>
            <a:ext cx="2580880" cy="828267"/>
          </a:xfrm>
          <a:prstGeom prst="rect">
            <a:avLst/>
          </a:prstGeom>
        </p:spPr>
      </p:pic>
      <p:sp>
        <p:nvSpPr>
          <p:cNvPr id="10" name="footer-rule"/>
          <p:cNvSpPr/>
          <p:nvPr/>
        </p:nvSpPr>
        <p:spPr>
          <a:xfrm>
            <a:off x="685800" y="6327648"/>
            <a:ext cx="10820095" cy="10973"/>
          </a:xfrm>
          <a:prstGeom prst="rect">
            <a:avLst/>
          </a:prstGeom>
          <a:solidFill>
            <a:srgbClr val="23425F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2" name="conf"/>
          <p:cNvSpPr/>
          <p:nvPr/>
        </p:nvSpPr>
        <p:spPr>
          <a:xfrm>
            <a:off x="7848295" y="6400800"/>
            <a:ext cx="36576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de-DE" sz="700" b="0" spc="200" dirty="0">
                <a:solidFill>
                  <a:srgbClr val="5C748C"/>
                </a:solidFill>
                <a:latin typeface="Century Gothic"/>
              </a:rPr>
              <a:t>STRICTLY CONFIDENTIAL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ÜBERBLICK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Agenda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Content"/>
          <p:cNvSpPr>
            <a:spLocks noGrp="1"/>
          </p:cNvSpPr>
          <p:nvPr>
            <p:ph type="body" idx="1"/>
          </p:nvPr>
        </p:nvSpPr>
        <p:spPr>
          <a:xfrm>
            <a:off x="685800" y="1920240"/>
            <a:ext cx="10820095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5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Agendapunkt hinzufügen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ecu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EXECUTIVE SUMMARY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Kernaussagen auf einen Blick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Content"/>
          <p:cNvSpPr>
            <a:spLocks noGrp="1"/>
          </p:cNvSpPr>
          <p:nvPr>
            <p:ph type="body" idx="1"/>
          </p:nvPr>
        </p:nvSpPr>
        <p:spPr>
          <a:xfrm>
            <a:off x="685800" y="1920240"/>
            <a:ext cx="6949440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4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Zentrale Erkenntnis beschreiben</a:t>
            </a:r>
          </a:p>
        </p:txBody>
      </p:sp>
      <p:sp>
        <p:nvSpPr>
          <p:cNvPr id="7" name="side"/>
          <p:cNvSpPr/>
          <p:nvPr/>
        </p:nvSpPr>
        <p:spPr>
          <a:xfrm>
            <a:off x="7818120" y="1920240"/>
            <a:ext cx="3687775" cy="402336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8" name="Sidebar"/>
          <p:cNvSpPr>
            <a:spLocks noGrp="1"/>
          </p:cNvSpPr>
          <p:nvPr>
            <p:ph type="body" idx="2"/>
          </p:nvPr>
        </p:nvSpPr>
        <p:spPr>
          <a:xfrm>
            <a:off x="8092440" y="2148840"/>
            <a:ext cx="2926080" cy="35661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Highlight / Kennzahl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ANALYSE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Inhaltstitel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Content"/>
          <p:cNvSpPr>
            <a:spLocks noGrp="1"/>
          </p:cNvSpPr>
          <p:nvPr>
            <p:ph idx="1"/>
          </p:nvPr>
        </p:nvSpPr>
        <p:spPr>
          <a:xfrm>
            <a:off x="685800" y="1920240"/>
            <a:ext cx="10820095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4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Inhalt hinzufügen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-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GEGENÜBERSTELLUNG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Zwei-Spalten-Titel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Left"/>
          <p:cNvSpPr>
            <a:spLocks noGrp="1"/>
          </p:cNvSpPr>
          <p:nvPr>
            <p:ph idx="1"/>
          </p:nvPr>
        </p:nvSpPr>
        <p:spPr>
          <a:xfrm>
            <a:off x="685800" y="1920240"/>
            <a:ext cx="5227168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4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Linke Spalte</a:t>
            </a:r>
          </a:p>
        </p:txBody>
      </p:sp>
      <p:sp>
        <p:nvSpPr>
          <p:cNvPr id="7" name="Right"/>
          <p:cNvSpPr>
            <a:spLocks noGrp="1"/>
          </p:cNvSpPr>
          <p:nvPr>
            <p:ph idx="2"/>
          </p:nvPr>
        </p:nvSpPr>
        <p:spPr>
          <a:xfrm>
            <a:off x="6278728" y="1920240"/>
            <a:ext cx="5227168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4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Rechte Spalte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PI / Zah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A45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4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E9A95C"/>
                </a:solidFill>
                <a:latin typeface="Century Gothic"/>
              </a:rPr>
              <a:t>KENNZAHLEN</a:t>
            </a:r>
          </a:p>
        </p:txBody>
      </p:sp>
      <p:sp>
        <p:nvSpPr>
          <p:cNvPr id="5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FFFFFF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Zahlen, die zählen</a:t>
            </a:r>
          </a:p>
        </p:txBody>
      </p:sp>
      <p:sp>
        <p:nvSpPr>
          <p:cNvPr id="6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7" name="kpi-card"/>
          <p:cNvSpPr/>
          <p:nvPr/>
        </p:nvSpPr>
        <p:spPr>
          <a:xfrm>
            <a:off x="685800" y="2148840"/>
            <a:ext cx="2499284" cy="3291840"/>
          </a:xfrm>
          <a:prstGeom prst="rect">
            <a:avLst/>
          </a:prstGeom>
          <a:solidFill>
            <a:srgbClr val="081B2E"/>
          </a:solidFill>
          <a:ln w="12700">
            <a:solidFill>
              <a:srgbClr val="23425F"/>
            </a:solidFill>
          </a:ln>
        </p:spPr>
        <p:txBody>
          <a:bodyPr/>
          <a:lstStyle/>
          <a:p>
            <a:endParaRPr lang="de-DE"/>
          </a:p>
        </p:txBody>
      </p:sp>
      <p:sp>
        <p:nvSpPr>
          <p:cNvPr id="8" name="KPI 1"/>
          <p:cNvSpPr>
            <a:spLocks noGrp="1"/>
          </p:cNvSpPr>
          <p:nvPr>
            <p:ph type="body" idx="1"/>
          </p:nvPr>
        </p:nvSpPr>
        <p:spPr>
          <a:xfrm>
            <a:off x="914400" y="2468880"/>
            <a:ext cx="2042084" cy="26517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AEC2D6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00 %</a:t>
            </a:r>
          </a:p>
        </p:txBody>
      </p:sp>
      <p:sp>
        <p:nvSpPr>
          <p:cNvPr id="9" name="kpi-card"/>
          <p:cNvSpPr/>
          <p:nvPr/>
        </p:nvSpPr>
        <p:spPr>
          <a:xfrm>
            <a:off x="3459404" y="2148840"/>
            <a:ext cx="2499284" cy="3291840"/>
          </a:xfrm>
          <a:prstGeom prst="rect">
            <a:avLst/>
          </a:prstGeom>
          <a:solidFill>
            <a:srgbClr val="081B2E"/>
          </a:solidFill>
          <a:ln w="12700">
            <a:solidFill>
              <a:srgbClr val="23425F"/>
            </a:solidFill>
          </a:ln>
        </p:spPr>
        <p:txBody>
          <a:bodyPr/>
          <a:lstStyle/>
          <a:p>
            <a:endParaRPr lang="de-DE"/>
          </a:p>
        </p:txBody>
      </p:sp>
      <p:sp>
        <p:nvSpPr>
          <p:cNvPr id="10" name="KPI 2"/>
          <p:cNvSpPr>
            <a:spLocks noGrp="1"/>
          </p:cNvSpPr>
          <p:nvPr>
            <p:ph type="body" idx="2"/>
          </p:nvPr>
        </p:nvSpPr>
        <p:spPr>
          <a:xfrm>
            <a:off x="3688004" y="2468880"/>
            <a:ext cx="2042084" cy="26517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AEC2D6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00 %</a:t>
            </a:r>
          </a:p>
        </p:txBody>
      </p:sp>
      <p:sp>
        <p:nvSpPr>
          <p:cNvPr id="11" name="kpi-card"/>
          <p:cNvSpPr/>
          <p:nvPr/>
        </p:nvSpPr>
        <p:spPr>
          <a:xfrm>
            <a:off x="6233008" y="2148840"/>
            <a:ext cx="2499284" cy="3291840"/>
          </a:xfrm>
          <a:prstGeom prst="rect">
            <a:avLst/>
          </a:prstGeom>
          <a:solidFill>
            <a:srgbClr val="081B2E"/>
          </a:solidFill>
          <a:ln w="12700">
            <a:solidFill>
              <a:srgbClr val="23425F"/>
            </a:solidFill>
          </a:ln>
        </p:spPr>
        <p:txBody>
          <a:bodyPr/>
          <a:lstStyle/>
          <a:p>
            <a:endParaRPr lang="de-DE"/>
          </a:p>
        </p:txBody>
      </p:sp>
      <p:sp>
        <p:nvSpPr>
          <p:cNvPr id="12" name="KPI 3"/>
          <p:cNvSpPr>
            <a:spLocks noGrp="1"/>
          </p:cNvSpPr>
          <p:nvPr>
            <p:ph type="body" idx="3"/>
          </p:nvPr>
        </p:nvSpPr>
        <p:spPr>
          <a:xfrm>
            <a:off x="6461608" y="2468880"/>
            <a:ext cx="2042084" cy="26517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AEC2D6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00 %</a:t>
            </a:r>
          </a:p>
        </p:txBody>
      </p:sp>
      <p:sp>
        <p:nvSpPr>
          <p:cNvPr id="13" name="kpi-card"/>
          <p:cNvSpPr/>
          <p:nvPr/>
        </p:nvSpPr>
        <p:spPr>
          <a:xfrm>
            <a:off x="9006611" y="2148840"/>
            <a:ext cx="2499284" cy="3291840"/>
          </a:xfrm>
          <a:prstGeom prst="rect">
            <a:avLst/>
          </a:prstGeom>
          <a:solidFill>
            <a:srgbClr val="081B2E"/>
          </a:solidFill>
          <a:ln w="12700">
            <a:solidFill>
              <a:srgbClr val="23425F"/>
            </a:solidFill>
          </a:ln>
        </p:spPr>
        <p:txBody>
          <a:bodyPr/>
          <a:lstStyle/>
          <a:p>
            <a:endParaRPr lang="de-DE"/>
          </a:p>
        </p:txBody>
      </p:sp>
      <p:sp>
        <p:nvSpPr>
          <p:cNvPr id="14" name="KPI 4"/>
          <p:cNvSpPr>
            <a:spLocks noGrp="1"/>
          </p:cNvSpPr>
          <p:nvPr>
            <p:ph type="body" idx="4"/>
          </p:nvPr>
        </p:nvSpPr>
        <p:spPr>
          <a:xfrm>
            <a:off x="9235211" y="2468880"/>
            <a:ext cx="2042084" cy="26517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AEC2D6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00 %</a:t>
            </a:r>
          </a:p>
        </p:txBody>
      </p:sp>
      <p:sp>
        <p:nvSpPr>
          <p:cNvPr id="15" name="footer-rule"/>
          <p:cNvSpPr/>
          <p:nvPr/>
        </p:nvSpPr>
        <p:spPr>
          <a:xfrm>
            <a:off x="685800" y="6327648"/>
            <a:ext cx="10820095" cy="10973"/>
          </a:xfrm>
          <a:prstGeom prst="rect">
            <a:avLst/>
          </a:prstGeom>
          <a:solidFill>
            <a:srgbClr val="23425F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7" name="conf"/>
          <p:cNvSpPr/>
          <p:nvPr/>
        </p:nvSpPr>
        <p:spPr>
          <a:xfrm>
            <a:off x="7848295" y="6400800"/>
            <a:ext cx="36576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de-DE" sz="700" b="0" spc="200" dirty="0">
                <a:solidFill>
                  <a:srgbClr val="5C748C"/>
                </a:solidFill>
                <a:latin typeface="Century Gothic"/>
              </a:rPr>
              <a:t>STRICTLY CONFIDENTIAL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gramm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DATENANALYSE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Diagrammtitel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Chart"/>
          <p:cNvSpPr>
            <a:spLocks noGrp="1"/>
          </p:cNvSpPr>
          <p:nvPr>
            <p:ph type="chart" idx="1"/>
          </p:nvPr>
        </p:nvSpPr>
        <p:spPr>
          <a:xfrm>
            <a:off x="685800" y="1920240"/>
            <a:ext cx="7315200" cy="40233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endParaRPr lang="de-DE"/>
          </a:p>
        </p:txBody>
      </p:sp>
      <p:sp>
        <p:nvSpPr>
          <p:cNvPr id="7" name="insight"/>
          <p:cNvSpPr/>
          <p:nvPr/>
        </p:nvSpPr>
        <p:spPr>
          <a:xfrm>
            <a:off x="8183880" y="1920240"/>
            <a:ext cx="3322015" cy="402336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8" name="Insight"/>
          <p:cNvSpPr>
            <a:spLocks noGrp="1"/>
          </p:cNvSpPr>
          <p:nvPr>
            <p:ph type="body" idx="2"/>
          </p:nvPr>
        </p:nvSpPr>
        <p:spPr>
          <a:xfrm>
            <a:off x="8458200" y="2148840"/>
            <a:ext cx="2743200" cy="35661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Kernaussage zum Diagramm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bell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-dot"/>
          <p:cNvSpPr/>
          <p:nvPr/>
        </p:nvSpPr>
        <p:spPr>
          <a:xfrm>
            <a:off x="685800" y="570914"/>
            <a:ext cx="77724" cy="77724"/>
          </a:xfrm>
          <a:prstGeom prst="ellipse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" name="eyebrow"/>
          <p:cNvSpPr/>
          <p:nvPr/>
        </p:nvSpPr>
        <p:spPr>
          <a:xfrm>
            <a:off x="868680" y="530352"/>
            <a:ext cx="73152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de-DE" sz="1050" b="1" spc="300" dirty="0">
                <a:solidFill>
                  <a:srgbClr val="5C6B7A"/>
                </a:solidFill>
                <a:latin typeface="Century Gothic"/>
              </a:rPr>
              <a:t>DATENÜBERSICHT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85800" y="868680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Tabellentitel</a:t>
            </a:r>
          </a:p>
        </p:txBody>
      </p:sp>
      <p:sp>
        <p:nvSpPr>
          <p:cNvPr id="5" name="title-rule"/>
          <p:cNvSpPr/>
          <p:nvPr/>
        </p:nvSpPr>
        <p:spPr>
          <a:xfrm>
            <a:off x="685800" y="1572768"/>
            <a:ext cx="566928" cy="32004"/>
          </a:xfrm>
          <a:prstGeom prst="rect">
            <a:avLst/>
          </a:prstGeom>
          <a:solidFill>
            <a:srgbClr val="DD8736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6" name="Table"/>
          <p:cNvSpPr>
            <a:spLocks noGrp="1"/>
          </p:cNvSpPr>
          <p:nvPr>
            <p:ph type="tbl" idx="1"/>
          </p:nvPr>
        </p:nvSpPr>
        <p:spPr>
          <a:xfrm>
            <a:off x="685800" y="1920240"/>
            <a:ext cx="10820095" cy="3657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300" b="0">
                <a:solidFill>
                  <a:srgbClr val="0E2A45"/>
                </a:solidFill>
                <a:latin typeface="Century Gothic"/>
              </a:defRPr>
            </a:lvl1pPr>
          </a:lstStyle>
          <a:p>
            <a:endParaRPr lang="de-DE"/>
          </a:p>
        </p:txBody>
      </p:sp>
      <p:sp>
        <p:nvSpPr>
          <p:cNvPr id="7" name="Note"/>
          <p:cNvSpPr>
            <a:spLocks noGrp="1"/>
          </p:cNvSpPr>
          <p:nvPr>
            <p:ph type="body" idx="2"/>
          </p:nvPr>
        </p:nvSpPr>
        <p:spPr>
          <a:xfrm>
            <a:off x="685800" y="5715000"/>
            <a:ext cx="10820095" cy="3657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900" b="0">
                <a:solidFill>
                  <a:srgbClr val="5C6B7A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Quelle / Anmerkung</a:t>
            </a:r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-rule"/>
          <p:cNvSpPr/>
          <p:nvPr/>
        </p:nvSpPr>
        <p:spPr>
          <a:xfrm>
            <a:off x="685800" y="6327648"/>
            <a:ext cx="10820095" cy="10973"/>
          </a:xfrm>
          <a:prstGeom prst="rect">
            <a:avLst/>
          </a:prstGeom>
          <a:solidFill>
            <a:srgbClr val="DDE3EA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4" name="conf"/>
          <p:cNvSpPr/>
          <p:nvPr/>
        </p:nvSpPr>
        <p:spPr>
          <a:xfrm>
            <a:off x="7848295" y="6400800"/>
            <a:ext cx="3657600" cy="274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de-DE" sz="700" b="0" spc="200" dirty="0">
                <a:solidFill>
                  <a:srgbClr val="9AA7B3"/>
                </a:solidFill>
                <a:latin typeface="Century Gothic"/>
              </a:rPr>
              <a:t>STRICTLY CONFIDENTIAL</a:t>
            </a:r>
          </a:p>
        </p:txBody>
      </p:sp>
      <p:sp>
        <p:nvSpPr>
          <p:cNvPr id="5" name="Title Placeholder"/>
          <p:cNvSpPr>
            <a:spLocks noGrp="1"/>
          </p:cNvSpPr>
          <p:nvPr>
            <p:ph type="title"/>
          </p:nvPr>
        </p:nvSpPr>
        <p:spPr>
          <a:xfrm>
            <a:off x="685800" y="609748"/>
            <a:ext cx="10820095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700" b="1" spc="-20">
                <a:solidFill>
                  <a:srgbClr val="0E2A4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Mastertitel bearbeiten</a:t>
            </a:r>
          </a:p>
        </p:txBody>
      </p:sp>
      <p:sp>
        <p:nvSpPr>
          <p:cNvPr id="6" name="Text Placeholder"/>
          <p:cNvSpPr>
            <a:spLocks noGrp="1"/>
          </p:cNvSpPr>
          <p:nvPr>
            <p:ph type="body" idx="1"/>
          </p:nvPr>
        </p:nvSpPr>
        <p:spPr>
          <a:xfrm>
            <a:off x="685800" y="1551580"/>
            <a:ext cx="10820095" cy="42062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>
              <a:buFont typeface="Arial"/>
              <a:buChar char="▪"/>
              <a:defRPr sz="1300" b="0">
                <a:solidFill>
                  <a:srgbClr val="3A4855"/>
                </a:solidFill>
                <a:latin typeface="Century Gothic"/>
              </a:defRPr>
            </a:lvl1pPr>
          </a:lstStyle>
          <a:p>
            <a:pPr algn="l"/>
            <a:r>
              <a:rPr lang="de-DE" dirty="0"/>
              <a:t>Mastertextformat bearbeiten</a:t>
            </a:r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2"/>
          </p:nvPr>
        </p:nvSpPr>
        <p:spPr>
          <a:xfrm>
            <a:off x="10591495" y="6514106"/>
            <a:ext cx="914400" cy="274320"/>
          </a:xfrm>
          <a:prstGeom prst="rect">
            <a:avLst/>
          </a:prstGeom>
        </p:spPr>
        <p:txBody>
          <a:bodyPr anchor="ctr"/>
          <a:lstStyle>
            <a:lvl1pPr algn="r">
              <a:defRPr sz="850">
                <a:solidFill>
                  <a:srgbClr val="5C6B7A"/>
                </a:solidFill>
                <a:latin typeface="Century Gothic"/>
              </a:defRPr>
            </a:lvl1pPr>
          </a:lstStyle>
          <a:p>
            <a:fld id="{C1FF6DA9-008F-8B48-92A6-B652298478BF}" type="slidenum">
              <a:rPr lang="de-DE" smtClean="0"/>
              <a:t>‹Nr.›</a:t>
            </a:fld>
            <a:r>
              <a:rPr lang="de-DE" dirty="0"/>
              <a:t> I XX</a:t>
            </a:r>
          </a:p>
        </p:txBody>
      </p:sp>
      <p:grpSp>
        <p:nvGrpSpPr>
          <p:cNvPr id="84" name="Gruppieren 83">
            <a:extLst>
              <a:ext uri="{FF2B5EF4-FFF2-40B4-BE49-F238E27FC236}">
                <a16:creationId xmlns:a16="http://schemas.microsoft.com/office/drawing/2014/main" id="{F0163009-8979-265A-FE8D-AA148911A33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5800" y="6400800"/>
            <a:ext cx="1237343" cy="395445"/>
            <a:chOff x="75895" y="1444752"/>
            <a:chExt cx="7772400" cy="2495419"/>
          </a:xfrm>
        </p:grpSpPr>
        <p:sp>
          <p:nvSpPr>
            <p:cNvPr id="51" name="Freihandform 50">
              <a:extLst>
                <a:ext uri="{FF2B5EF4-FFF2-40B4-BE49-F238E27FC236}">
                  <a16:creationId xmlns:a16="http://schemas.microsoft.com/office/drawing/2014/main" id="{9C8E0BB0-4060-AFEB-9C10-27E716D8F19B}"/>
                </a:ext>
              </a:extLst>
            </p:cNvPr>
            <p:cNvSpPr/>
            <p:nvPr/>
          </p:nvSpPr>
          <p:spPr>
            <a:xfrm>
              <a:off x="75895" y="1444752"/>
              <a:ext cx="7772400" cy="2495419"/>
            </a:xfrm>
            <a:custGeom>
              <a:avLst/>
              <a:gdLst>
                <a:gd name="connsiteX0" fmla="*/ 0 w 7772400"/>
                <a:gd name="connsiteY0" fmla="*/ 0 h 2495419"/>
                <a:gd name="connsiteX1" fmla="*/ 7772400 w 7772400"/>
                <a:gd name="connsiteY1" fmla="*/ 0 h 2495419"/>
                <a:gd name="connsiteX2" fmla="*/ 7772400 w 7772400"/>
                <a:gd name="connsiteY2" fmla="*/ 2495419 h 2495419"/>
                <a:gd name="connsiteX3" fmla="*/ 0 w 7772400"/>
                <a:gd name="connsiteY3" fmla="*/ 2495419 h 2495419"/>
                <a:gd name="connsiteX4" fmla="*/ 0 w 7772400"/>
                <a:gd name="connsiteY4" fmla="*/ 0 h 249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0" h="2495419">
                  <a:moveTo>
                    <a:pt x="0" y="0"/>
                  </a:moveTo>
                  <a:cubicBezTo>
                    <a:pt x="2564892" y="0"/>
                    <a:pt x="5129784" y="0"/>
                    <a:pt x="7772400" y="0"/>
                  </a:cubicBezTo>
                  <a:cubicBezTo>
                    <a:pt x="7772400" y="823488"/>
                    <a:pt x="7772400" y="1646977"/>
                    <a:pt x="7772400" y="2495419"/>
                  </a:cubicBezTo>
                  <a:cubicBezTo>
                    <a:pt x="5207508" y="2495419"/>
                    <a:pt x="2642616" y="2495419"/>
                    <a:pt x="0" y="2495419"/>
                  </a:cubicBezTo>
                  <a:cubicBezTo>
                    <a:pt x="0" y="1671931"/>
                    <a:pt x="0" y="848442"/>
                    <a:pt x="0" y="0"/>
                  </a:cubicBezTo>
                  <a:close/>
                </a:path>
              </a:pathLst>
            </a:custGeom>
            <a:solidFill>
              <a:srgbClr val="FEFEFE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2" name="Freihandform 51">
              <a:extLst>
                <a:ext uri="{FF2B5EF4-FFF2-40B4-BE49-F238E27FC236}">
                  <a16:creationId xmlns:a16="http://schemas.microsoft.com/office/drawing/2014/main" id="{11541EBD-2B14-B493-A8C2-54F08A0ADCE0}"/>
                </a:ext>
              </a:extLst>
            </p:cNvPr>
            <p:cNvSpPr/>
            <p:nvPr/>
          </p:nvSpPr>
          <p:spPr>
            <a:xfrm>
              <a:off x="438492" y="2548686"/>
              <a:ext cx="1859245" cy="162100"/>
            </a:xfrm>
            <a:custGeom>
              <a:avLst/>
              <a:gdLst>
                <a:gd name="connsiteX0" fmla="*/ 77116 w 1859245"/>
                <a:gd name="connsiteY0" fmla="*/ 1713 h 162100"/>
                <a:gd name="connsiteX1" fmla="*/ 95843 w 1859245"/>
                <a:gd name="connsiteY1" fmla="*/ 1536 h 162100"/>
                <a:gd name="connsiteX2" fmla="*/ 116373 w 1859245"/>
                <a:gd name="connsiteY2" fmla="*/ 1651 h 162100"/>
                <a:gd name="connsiteX3" fmla="*/ 138216 w 1859245"/>
                <a:gd name="connsiteY3" fmla="*/ 1535 h 162100"/>
                <a:gd name="connsiteX4" fmla="*/ 198250 w 1859245"/>
                <a:gd name="connsiteY4" fmla="*/ 1497 h 162100"/>
                <a:gd name="connsiteX5" fmla="*/ 262992 w 1859245"/>
                <a:gd name="connsiteY5" fmla="*/ 1357 h 162100"/>
                <a:gd name="connsiteX6" fmla="*/ 389835 w 1859245"/>
                <a:gd name="connsiteY6" fmla="*/ 1235 h 162100"/>
                <a:gd name="connsiteX7" fmla="*/ 492925 w 1859245"/>
                <a:gd name="connsiteY7" fmla="*/ 1193 h 162100"/>
                <a:gd name="connsiteX8" fmla="*/ 507736 w 1859245"/>
                <a:gd name="connsiteY8" fmla="*/ 1175 h 162100"/>
                <a:gd name="connsiteX9" fmla="*/ 537524 w 1859245"/>
                <a:gd name="connsiteY9" fmla="*/ 1138 h 162100"/>
                <a:gd name="connsiteX10" fmla="*/ 816978 w 1859245"/>
                <a:gd name="connsiteY10" fmla="*/ 1112 h 162100"/>
                <a:gd name="connsiteX11" fmla="*/ 1072689 w 1859245"/>
                <a:gd name="connsiteY11" fmla="*/ 862 h 162100"/>
                <a:gd name="connsiteX12" fmla="*/ 1335181 w 1859245"/>
                <a:gd name="connsiteY12" fmla="*/ 623 h 162100"/>
                <a:gd name="connsiteX13" fmla="*/ 1482579 w 1859245"/>
                <a:gd name="connsiteY13" fmla="*/ 477 h 162100"/>
                <a:gd name="connsiteX14" fmla="*/ 1608064 w 1859245"/>
                <a:gd name="connsiteY14" fmla="*/ 465 h 162100"/>
                <a:gd name="connsiteX15" fmla="*/ 1672093 w 1859245"/>
                <a:gd name="connsiteY15" fmla="*/ 415 h 162100"/>
                <a:gd name="connsiteX16" fmla="*/ 1730714 w 1859245"/>
                <a:gd name="connsiteY16" fmla="*/ 477 h 162100"/>
                <a:gd name="connsiteX17" fmla="*/ 1751913 w 1859245"/>
                <a:gd name="connsiteY17" fmla="*/ 400 h 162100"/>
                <a:gd name="connsiteX18" fmla="*/ 1833844 w 1859245"/>
                <a:gd name="connsiteY18" fmla="*/ 18211 h 162100"/>
                <a:gd name="connsiteX19" fmla="*/ 1859334 w 1859245"/>
                <a:gd name="connsiteY19" fmla="*/ 77868 h 162100"/>
                <a:gd name="connsiteX20" fmla="*/ 1837509 w 1859245"/>
                <a:gd name="connsiteY20" fmla="*/ 143996 h 162100"/>
                <a:gd name="connsiteX21" fmla="*/ 1781907 w 1859245"/>
                <a:gd name="connsiteY21" fmla="*/ 160881 h 162100"/>
                <a:gd name="connsiteX22" fmla="*/ 1763109 w 1859245"/>
                <a:gd name="connsiteY22" fmla="*/ 161018 h 162100"/>
                <a:gd name="connsiteX23" fmla="*/ 1742500 w 1859245"/>
                <a:gd name="connsiteY23" fmla="*/ 160937 h 162100"/>
                <a:gd name="connsiteX24" fmla="*/ 1720574 w 1859245"/>
                <a:gd name="connsiteY24" fmla="*/ 161029 h 162100"/>
                <a:gd name="connsiteX25" fmla="*/ 1660311 w 1859245"/>
                <a:gd name="connsiteY25" fmla="*/ 161072 h 162100"/>
                <a:gd name="connsiteX26" fmla="*/ 1595324 w 1859245"/>
                <a:gd name="connsiteY26" fmla="*/ 161193 h 162100"/>
                <a:gd name="connsiteX27" fmla="*/ 1468011 w 1859245"/>
                <a:gd name="connsiteY27" fmla="*/ 161312 h 162100"/>
                <a:gd name="connsiteX28" fmla="*/ 1364558 w 1859245"/>
                <a:gd name="connsiteY28" fmla="*/ 161361 h 162100"/>
                <a:gd name="connsiteX29" fmla="*/ 1334778 w 1859245"/>
                <a:gd name="connsiteY29" fmla="*/ 161392 h 162100"/>
                <a:gd name="connsiteX30" fmla="*/ 1319807 w 1859245"/>
                <a:gd name="connsiteY30" fmla="*/ 161408 h 162100"/>
                <a:gd name="connsiteX31" fmla="*/ 1039418 w 1859245"/>
                <a:gd name="connsiteY31" fmla="*/ 161463 h 162100"/>
                <a:gd name="connsiteX32" fmla="*/ 782768 w 1859245"/>
                <a:gd name="connsiteY32" fmla="*/ 161705 h 162100"/>
                <a:gd name="connsiteX33" fmla="*/ 519362 w 1859245"/>
                <a:gd name="connsiteY33" fmla="*/ 161926 h 162100"/>
                <a:gd name="connsiteX34" fmla="*/ 371430 w 1859245"/>
                <a:gd name="connsiteY34" fmla="*/ 162065 h 162100"/>
                <a:gd name="connsiteX35" fmla="*/ 245512 w 1859245"/>
                <a:gd name="connsiteY35" fmla="*/ 162093 h 162100"/>
                <a:gd name="connsiteX36" fmla="*/ 181244 w 1859245"/>
                <a:gd name="connsiteY36" fmla="*/ 162145 h 162100"/>
                <a:gd name="connsiteX37" fmla="*/ 122440 w 1859245"/>
                <a:gd name="connsiteY37" fmla="*/ 162102 h 162100"/>
                <a:gd name="connsiteX38" fmla="*/ 101140 w 1859245"/>
                <a:gd name="connsiteY38" fmla="*/ 162170 h 162100"/>
                <a:gd name="connsiteX39" fmla="*/ 25290 w 1859245"/>
                <a:gd name="connsiteY39" fmla="*/ 147156 h 162100"/>
                <a:gd name="connsiteX40" fmla="*/ 1666 w 1859245"/>
                <a:gd name="connsiteY40" fmla="*/ 59152 h 162100"/>
                <a:gd name="connsiteX41" fmla="*/ 77116 w 1859245"/>
                <a:gd name="connsiteY41" fmla="*/ 1713 h 16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59245" h="162100">
                  <a:moveTo>
                    <a:pt x="77116" y="1713"/>
                  </a:moveTo>
                  <a:cubicBezTo>
                    <a:pt x="86386" y="1625"/>
                    <a:pt x="86386" y="1625"/>
                    <a:pt x="95843" y="1536"/>
                  </a:cubicBezTo>
                  <a:cubicBezTo>
                    <a:pt x="102686" y="1573"/>
                    <a:pt x="109529" y="1611"/>
                    <a:pt x="116373" y="1651"/>
                  </a:cubicBezTo>
                  <a:cubicBezTo>
                    <a:pt x="123654" y="1621"/>
                    <a:pt x="130935" y="1582"/>
                    <a:pt x="138216" y="1535"/>
                  </a:cubicBezTo>
                  <a:cubicBezTo>
                    <a:pt x="158228" y="1432"/>
                    <a:pt x="178238" y="1454"/>
                    <a:pt x="198250" y="1497"/>
                  </a:cubicBezTo>
                  <a:cubicBezTo>
                    <a:pt x="219831" y="1521"/>
                    <a:pt x="241412" y="1432"/>
                    <a:pt x="262992" y="1357"/>
                  </a:cubicBezTo>
                  <a:cubicBezTo>
                    <a:pt x="305274" y="1229"/>
                    <a:pt x="347554" y="1212"/>
                    <a:pt x="389835" y="1235"/>
                  </a:cubicBezTo>
                  <a:cubicBezTo>
                    <a:pt x="424198" y="1253"/>
                    <a:pt x="458561" y="1235"/>
                    <a:pt x="492925" y="1193"/>
                  </a:cubicBezTo>
                  <a:cubicBezTo>
                    <a:pt x="500256" y="1184"/>
                    <a:pt x="500256" y="1184"/>
                    <a:pt x="507736" y="1175"/>
                  </a:cubicBezTo>
                  <a:cubicBezTo>
                    <a:pt x="517665" y="1163"/>
                    <a:pt x="527594" y="1151"/>
                    <a:pt x="537524" y="1138"/>
                  </a:cubicBezTo>
                  <a:cubicBezTo>
                    <a:pt x="630675" y="1030"/>
                    <a:pt x="723827" y="1051"/>
                    <a:pt x="816978" y="1112"/>
                  </a:cubicBezTo>
                  <a:cubicBezTo>
                    <a:pt x="902216" y="1164"/>
                    <a:pt x="987452" y="1052"/>
                    <a:pt x="1072689" y="862"/>
                  </a:cubicBezTo>
                  <a:cubicBezTo>
                    <a:pt x="1160187" y="668"/>
                    <a:pt x="1247684" y="586"/>
                    <a:pt x="1335181" y="623"/>
                  </a:cubicBezTo>
                  <a:cubicBezTo>
                    <a:pt x="1384314" y="643"/>
                    <a:pt x="1433446" y="618"/>
                    <a:pt x="1482579" y="477"/>
                  </a:cubicBezTo>
                  <a:cubicBezTo>
                    <a:pt x="1524408" y="358"/>
                    <a:pt x="1566235" y="344"/>
                    <a:pt x="1608064" y="465"/>
                  </a:cubicBezTo>
                  <a:cubicBezTo>
                    <a:pt x="1629408" y="523"/>
                    <a:pt x="1650749" y="534"/>
                    <a:pt x="1672093" y="415"/>
                  </a:cubicBezTo>
                  <a:cubicBezTo>
                    <a:pt x="1691635" y="307"/>
                    <a:pt x="1711172" y="337"/>
                    <a:pt x="1730714" y="477"/>
                  </a:cubicBezTo>
                  <a:cubicBezTo>
                    <a:pt x="1737780" y="504"/>
                    <a:pt x="1744847" y="480"/>
                    <a:pt x="1751913" y="400"/>
                  </a:cubicBezTo>
                  <a:cubicBezTo>
                    <a:pt x="1811222" y="-223"/>
                    <a:pt x="1811222" y="-223"/>
                    <a:pt x="1833844" y="18211"/>
                  </a:cubicBezTo>
                  <a:cubicBezTo>
                    <a:pt x="1851263" y="35840"/>
                    <a:pt x="1858940" y="53130"/>
                    <a:pt x="1859334" y="77868"/>
                  </a:cubicBezTo>
                  <a:cubicBezTo>
                    <a:pt x="1858778" y="102974"/>
                    <a:pt x="1853461" y="124196"/>
                    <a:pt x="1837509" y="143996"/>
                  </a:cubicBezTo>
                  <a:cubicBezTo>
                    <a:pt x="1818431" y="157712"/>
                    <a:pt x="1805246" y="160847"/>
                    <a:pt x="1781907" y="160881"/>
                  </a:cubicBezTo>
                  <a:cubicBezTo>
                    <a:pt x="1772602" y="160949"/>
                    <a:pt x="1772602" y="160949"/>
                    <a:pt x="1763109" y="161018"/>
                  </a:cubicBezTo>
                  <a:cubicBezTo>
                    <a:pt x="1756240" y="160992"/>
                    <a:pt x="1749370" y="160965"/>
                    <a:pt x="1742500" y="160937"/>
                  </a:cubicBezTo>
                  <a:cubicBezTo>
                    <a:pt x="1735191" y="160962"/>
                    <a:pt x="1727882" y="160993"/>
                    <a:pt x="1720574" y="161029"/>
                  </a:cubicBezTo>
                  <a:cubicBezTo>
                    <a:pt x="1700486" y="161111"/>
                    <a:pt x="1680399" y="161100"/>
                    <a:pt x="1660311" y="161072"/>
                  </a:cubicBezTo>
                  <a:cubicBezTo>
                    <a:pt x="1638649" y="161059"/>
                    <a:pt x="1616987" y="161132"/>
                    <a:pt x="1595324" y="161193"/>
                  </a:cubicBezTo>
                  <a:cubicBezTo>
                    <a:pt x="1552887" y="161298"/>
                    <a:pt x="1510449" y="161320"/>
                    <a:pt x="1468011" y="161312"/>
                  </a:cubicBezTo>
                  <a:cubicBezTo>
                    <a:pt x="1433527" y="161305"/>
                    <a:pt x="1399043" y="161324"/>
                    <a:pt x="1364558" y="161361"/>
                  </a:cubicBezTo>
                  <a:cubicBezTo>
                    <a:pt x="1354631" y="161372"/>
                    <a:pt x="1344705" y="161382"/>
                    <a:pt x="1334778" y="161392"/>
                  </a:cubicBezTo>
                  <a:cubicBezTo>
                    <a:pt x="1329838" y="161398"/>
                    <a:pt x="1324897" y="161403"/>
                    <a:pt x="1319807" y="161408"/>
                  </a:cubicBezTo>
                  <a:cubicBezTo>
                    <a:pt x="1226344" y="161503"/>
                    <a:pt x="1132881" y="161497"/>
                    <a:pt x="1039418" y="161463"/>
                  </a:cubicBezTo>
                  <a:cubicBezTo>
                    <a:pt x="953868" y="161436"/>
                    <a:pt x="868318" y="161539"/>
                    <a:pt x="782768" y="161705"/>
                  </a:cubicBezTo>
                  <a:cubicBezTo>
                    <a:pt x="694966" y="161873"/>
                    <a:pt x="607164" y="161949"/>
                    <a:pt x="519362" y="161926"/>
                  </a:cubicBezTo>
                  <a:cubicBezTo>
                    <a:pt x="470051" y="161914"/>
                    <a:pt x="420741" y="161941"/>
                    <a:pt x="371430" y="162065"/>
                  </a:cubicBezTo>
                  <a:cubicBezTo>
                    <a:pt x="329457" y="162170"/>
                    <a:pt x="287485" y="162188"/>
                    <a:pt x="245512" y="162093"/>
                  </a:cubicBezTo>
                  <a:cubicBezTo>
                    <a:pt x="224089" y="162048"/>
                    <a:pt x="202667" y="162042"/>
                    <a:pt x="181244" y="162145"/>
                  </a:cubicBezTo>
                  <a:cubicBezTo>
                    <a:pt x="161642" y="162238"/>
                    <a:pt x="142043" y="162216"/>
                    <a:pt x="122440" y="162102"/>
                  </a:cubicBezTo>
                  <a:cubicBezTo>
                    <a:pt x="115340" y="162081"/>
                    <a:pt x="108240" y="162103"/>
                    <a:pt x="101140" y="162170"/>
                  </a:cubicBezTo>
                  <a:cubicBezTo>
                    <a:pt x="41391" y="162699"/>
                    <a:pt x="41391" y="162699"/>
                    <a:pt x="25290" y="147156"/>
                  </a:cubicBezTo>
                  <a:cubicBezTo>
                    <a:pt x="5711" y="117439"/>
                    <a:pt x="-3935" y="94887"/>
                    <a:pt x="1666" y="59152"/>
                  </a:cubicBezTo>
                  <a:cubicBezTo>
                    <a:pt x="14872" y="22926"/>
                    <a:pt x="38404" y="1776"/>
                    <a:pt x="77116" y="1713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3" name="Freihandform 52">
              <a:extLst>
                <a:ext uri="{FF2B5EF4-FFF2-40B4-BE49-F238E27FC236}">
                  <a16:creationId xmlns:a16="http://schemas.microsoft.com/office/drawing/2014/main" id="{12FF8088-0467-E4B3-B1AC-46A5C5E04B2B}"/>
                </a:ext>
              </a:extLst>
            </p:cNvPr>
            <p:cNvSpPr/>
            <p:nvPr/>
          </p:nvSpPr>
          <p:spPr>
            <a:xfrm>
              <a:off x="6727906" y="2961039"/>
              <a:ext cx="512394" cy="697927"/>
            </a:xfrm>
            <a:custGeom>
              <a:avLst/>
              <a:gdLst>
                <a:gd name="connsiteX0" fmla="*/ 367452 w 512394"/>
                <a:gd name="connsiteY0" fmla="*/ 28287 h 697927"/>
                <a:gd name="connsiteX1" fmla="*/ 437293 w 512394"/>
                <a:gd name="connsiteY1" fmla="*/ 83186 h 697927"/>
                <a:gd name="connsiteX2" fmla="*/ 437293 w 512394"/>
                <a:gd name="connsiteY2" fmla="*/ 93168 h 697927"/>
                <a:gd name="connsiteX3" fmla="*/ 447271 w 512394"/>
                <a:gd name="connsiteY3" fmla="*/ 93168 h 697927"/>
                <a:gd name="connsiteX4" fmla="*/ 447271 w 512394"/>
                <a:gd name="connsiteY4" fmla="*/ 18305 h 697927"/>
                <a:gd name="connsiteX5" fmla="*/ 512124 w 512394"/>
                <a:gd name="connsiteY5" fmla="*/ 18305 h 697927"/>
                <a:gd name="connsiteX6" fmla="*/ 512899 w 512394"/>
                <a:gd name="connsiteY6" fmla="*/ 198189 h 697927"/>
                <a:gd name="connsiteX7" fmla="*/ 513253 w 512394"/>
                <a:gd name="connsiteY7" fmla="*/ 281735 h 697927"/>
                <a:gd name="connsiteX8" fmla="*/ 513544 w 512394"/>
                <a:gd name="connsiteY8" fmla="*/ 362506 h 697927"/>
                <a:gd name="connsiteX9" fmla="*/ 513706 w 512394"/>
                <a:gd name="connsiteY9" fmla="*/ 393174 h 697927"/>
                <a:gd name="connsiteX10" fmla="*/ 455378 w 512394"/>
                <a:gd name="connsiteY10" fmla="*/ 630014 h 697927"/>
                <a:gd name="connsiteX11" fmla="*/ 207813 w 512394"/>
                <a:gd name="connsiteY11" fmla="*/ 697059 h 697927"/>
                <a:gd name="connsiteX12" fmla="*/ 52325 w 512394"/>
                <a:gd name="connsiteY12" fmla="*/ 618921 h 697927"/>
                <a:gd name="connsiteX13" fmla="*/ 42251 w 512394"/>
                <a:gd name="connsiteY13" fmla="*/ 604729 h 697927"/>
                <a:gd name="connsiteX14" fmla="*/ 32059 w 512394"/>
                <a:gd name="connsiteY14" fmla="*/ 590536 h 697927"/>
                <a:gd name="connsiteX15" fmla="*/ 13254 w 512394"/>
                <a:gd name="connsiteY15" fmla="*/ 542343 h 697927"/>
                <a:gd name="connsiteX16" fmla="*/ 83096 w 512394"/>
                <a:gd name="connsiteY16" fmla="*/ 542343 h 697927"/>
                <a:gd name="connsiteX17" fmla="*/ 117607 w 512394"/>
                <a:gd name="connsiteY17" fmla="*/ 579521 h 697927"/>
                <a:gd name="connsiteX18" fmla="*/ 207813 w 512394"/>
                <a:gd name="connsiteY18" fmla="*/ 627187 h 697927"/>
                <a:gd name="connsiteX19" fmla="*/ 249594 w 512394"/>
                <a:gd name="connsiteY19" fmla="*/ 628435 h 697927"/>
                <a:gd name="connsiteX20" fmla="*/ 260946 w 512394"/>
                <a:gd name="connsiteY20" fmla="*/ 628322 h 697927"/>
                <a:gd name="connsiteX21" fmla="*/ 396682 w 512394"/>
                <a:gd name="connsiteY21" fmla="*/ 584083 h 697927"/>
                <a:gd name="connsiteX22" fmla="*/ 437293 w 512394"/>
                <a:gd name="connsiteY22" fmla="*/ 432545 h 697927"/>
                <a:gd name="connsiteX23" fmla="*/ 430317 w 512394"/>
                <a:gd name="connsiteY23" fmla="*/ 439310 h 697927"/>
                <a:gd name="connsiteX24" fmla="*/ 347497 w 512394"/>
                <a:gd name="connsiteY24" fmla="*/ 492435 h 697927"/>
                <a:gd name="connsiteX25" fmla="*/ 336389 w 512394"/>
                <a:gd name="connsiteY25" fmla="*/ 497289 h 697927"/>
                <a:gd name="connsiteX26" fmla="*/ 144324 w 512394"/>
                <a:gd name="connsiteY26" fmla="*/ 486177 h 697927"/>
                <a:gd name="connsiteX27" fmla="*/ 13877 w 512394"/>
                <a:gd name="connsiteY27" fmla="*/ 346141 h 697927"/>
                <a:gd name="connsiteX28" fmla="*/ 23231 w 512394"/>
                <a:gd name="connsiteY28" fmla="*/ 148067 h 697927"/>
                <a:gd name="connsiteX29" fmla="*/ 58152 w 512394"/>
                <a:gd name="connsiteY29" fmla="*/ 98159 h 697927"/>
                <a:gd name="connsiteX30" fmla="*/ 65128 w 512394"/>
                <a:gd name="connsiteY30" fmla="*/ 88586 h 697927"/>
                <a:gd name="connsiteX31" fmla="*/ 182870 w 512394"/>
                <a:gd name="connsiteY31" fmla="*/ 13314 h 697927"/>
                <a:gd name="connsiteX32" fmla="*/ 196666 w 512394"/>
                <a:gd name="connsiteY32" fmla="*/ 8090 h 697927"/>
                <a:gd name="connsiteX33" fmla="*/ 367452 w 512394"/>
                <a:gd name="connsiteY33" fmla="*/ 28287 h 69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12394" h="697927">
                  <a:moveTo>
                    <a:pt x="367452" y="28287"/>
                  </a:moveTo>
                  <a:cubicBezTo>
                    <a:pt x="392557" y="43674"/>
                    <a:pt x="417826" y="60802"/>
                    <a:pt x="437293" y="83186"/>
                  </a:cubicBezTo>
                  <a:cubicBezTo>
                    <a:pt x="437293" y="86480"/>
                    <a:pt x="437293" y="89774"/>
                    <a:pt x="437293" y="93168"/>
                  </a:cubicBezTo>
                  <a:cubicBezTo>
                    <a:pt x="440586" y="93168"/>
                    <a:pt x="443879" y="93168"/>
                    <a:pt x="447271" y="93168"/>
                  </a:cubicBezTo>
                  <a:cubicBezTo>
                    <a:pt x="447271" y="68463"/>
                    <a:pt x="447271" y="43758"/>
                    <a:pt x="447271" y="18305"/>
                  </a:cubicBezTo>
                  <a:cubicBezTo>
                    <a:pt x="468672" y="18305"/>
                    <a:pt x="490074" y="18305"/>
                    <a:pt x="512124" y="18305"/>
                  </a:cubicBezTo>
                  <a:cubicBezTo>
                    <a:pt x="512472" y="78266"/>
                    <a:pt x="512737" y="138227"/>
                    <a:pt x="512899" y="198189"/>
                  </a:cubicBezTo>
                  <a:cubicBezTo>
                    <a:pt x="512977" y="226038"/>
                    <a:pt x="513083" y="253887"/>
                    <a:pt x="513253" y="281735"/>
                  </a:cubicBezTo>
                  <a:cubicBezTo>
                    <a:pt x="513417" y="308659"/>
                    <a:pt x="513505" y="335582"/>
                    <a:pt x="513544" y="362506"/>
                  </a:cubicBezTo>
                  <a:cubicBezTo>
                    <a:pt x="513571" y="372729"/>
                    <a:pt x="513625" y="382952"/>
                    <a:pt x="513706" y="393174"/>
                  </a:cubicBezTo>
                  <a:cubicBezTo>
                    <a:pt x="514334" y="475348"/>
                    <a:pt x="514255" y="565038"/>
                    <a:pt x="455378" y="630014"/>
                  </a:cubicBezTo>
                  <a:cubicBezTo>
                    <a:pt x="383604" y="693361"/>
                    <a:pt x="299236" y="702014"/>
                    <a:pt x="207813" y="697059"/>
                  </a:cubicBezTo>
                  <a:cubicBezTo>
                    <a:pt x="149337" y="689986"/>
                    <a:pt x="90322" y="665496"/>
                    <a:pt x="52325" y="618921"/>
                  </a:cubicBezTo>
                  <a:cubicBezTo>
                    <a:pt x="49001" y="614238"/>
                    <a:pt x="45676" y="609554"/>
                    <a:pt x="42251" y="604729"/>
                  </a:cubicBezTo>
                  <a:cubicBezTo>
                    <a:pt x="38887" y="600045"/>
                    <a:pt x="35524" y="595361"/>
                    <a:pt x="32059" y="590536"/>
                  </a:cubicBezTo>
                  <a:cubicBezTo>
                    <a:pt x="13254" y="562296"/>
                    <a:pt x="13254" y="562296"/>
                    <a:pt x="13254" y="542343"/>
                  </a:cubicBezTo>
                  <a:cubicBezTo>
                    <a:pt x="37214" y="539274"/>
                    <a:pt x="59225" y="538160"/>
                    <a:pt x="83096" y="542343"/>
                  </a:cubicBezTo>
                  <a:cubicBezTo>
                    <a:pt x="97263" y="553449"/>
                    <a:pt x="106719" y="565233"/>
                    <a:pt x="117607" y="579521"/>
                  </a:cubicBezTo>
                  <a:cubicBezTo>
                    <a:pt x="140637" y="607748"/>
                    <a:pt x="173200" y="618963"/>
                    <a:pt x="207813" y="627187"/>
                  </a:cubicBezTo>
                  <a:cubicBezTo>
                    <a:pt x="221775" y="628504"/>
                    <a:pt x="235578" y="628620"/>
                    <a:pt x="249594" y="628435"/>
                  </a:cubicBezTo>
                  <a:cubicBezTo>
                    <a:pt x="253340" y="628398"/>
                    <a:pt x="257086" y="628360"/>
                    <a:pt x="260946" y="628322"/>
                  </a:cubicBezTo>
                  <a:cubicBezTo>
                    <a:pt x="310344" y="627363"/>
                    <a:pt x="358352" y="617837"/>
                    <a:pt x="396682" y="584083"/>
                  </a:cubicBezTo>
                  <a:cubicBezTo>
                    <a:pt x="436799" y="539876"/>
                    <a:pt x="438337" y="489145"/>
                    <a:pt x="437293" y="432545"/>
                  </a:cubicBezTo>
                  <a:cubicBezTo>
                    <a:pt x="434991" y="434777"/>
                    <a:pt x="432689" y="437010"/>
                    <a:pt x="430317" y="439310"/>
                  </a:cubicBezTo>
                  <a:cubicBezTo>
                    <a:pt x="404825" y="462948"/>
                    <a:pt x="379509" y="478984"/>
                    <a:pt x="347497" y="492435"/>
                  </a:cubicBezTo>
                  <a:cubicBezTo>
                    <a:pt x="343831" y="494037"/>
                    <a:pt x="340166" y="495639"/>
                    <a:pt x="336389" y="497289"/>
                  </a:cubicBezTo>
                  <a:cubicBezTo>
                    <a:pt x="275270" y="519877"/>
                    <a:pt x="202423" y="512907"/>
                    <a:pt x="144324" y="486177"/>
                  </a:cubicBezTo>
                  <a:cubicBezTo>
                    <a:pt x="83075" y="455202"/>
                    <a:pt x="39443" y="410451"/>
                    <a:pt x="13877" y="346141"/>
                  </a:cubicBezTo>
                  <a:cubicBezTo>
                    <a:pt x="-6141" y="280497"/>
                    <a:pt x="-1315" y="211655"/>
                    <a:pt x="23231" y="148067"/>
                  </a:cubicBezTo>
                  <a:cubicBezTo>
                    <a:pt x="33287" y="129872"/>
                    <a:pt x="44902" y="114129"/>
                    <a:pt x="58152" y="98159"/>
                  </a:cubicBezTo>
                  <a:cubicBezTo>
                    <a:pt x="60454" y="95000"/>
                    <a:pt x="62756" y="91841"/>
                    <a:pt x="65128" y="88586"/>
                  </a:cubicBezTo>
                  <a:cubicBezTo>
                    <a:pt x="94247" y="50447"/>
                    <a:pt x="137977" y="27778"/>
                    <a:pt x="182870" y="13314"/>
                  </a:cubicBezTo>
                  <a:cubicBezTo>
                    <a:pt x="187423" y="11590"/>
                    <a:pt x="191976" y="9866"/>
                    <a:pt x="196666" y="8090"/>
                  </a:cubicBezTo>
                  <a:cubicBezTo>
                    <a:pt x="253991" y="-8810"/>
                    <a:pt x="314542" y="3566"/>
                    <a:pt x="367452" y="28287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4" name="Freihandform 53">
              <a:extLst>
                <a:ext uri="{FF2B5EF4-FFF2-40B4-BE49-F238E27FC236}">
                  <a16:creationId xmlns:a16="http://schemas.microsoft.com/office/drawing/2014/main" id="{AC868D25-537D-A91B-BC40-57863D39922F}"/>
                </a:ext>
              </a:extLst>
            </p:cNvPr>
            <p:cNvSpPr/>
            <p:nvPr/>
          </p:nvSpPr>
          <p:spPr>
            <a:xfrm>
              <a:off x="2824670" y="1844019"/>
              <a:ext cx="424039" cy="663663"/>
            </a:xfrm>
            <a:custGeom>
              <a:avLst/>
              <a:gdLst>
                <a:gd name="connsiteX0" fmla="*/ 551 w 424039"/>
                <a:gd name="connsiteY0" fmla="*/ 80 h 663663"/>
                <a:gd name="connsiteX1" fmla="*/ 370767 w 424039"/>
                <a:gd name="connsiteY1" fmla="*/ 55408 h 663663"/>
                <a:gd name="connsiteX2" fmla="*/ 416484 w 424039"/>
                <a:gd name="connsiteY2" fmla="*/ 197998 h 663663"/>
                <a:gd name="connsiteX3" fmla="*/ 354749 w 424039"/>
                <a:gd name="connsiteY3" fmla="*/ 314503 h 663663"/>
                <a:gd name="connsiteX4" fmla="*/ 304862 w 424039"/>
                <a:gd name="connsiteY4" fmla="*/ 339457 h 663663"/>
                <a:gd name="connsiteX5" fmla="*/ 293462 w 424039"/>
                <a:gd name="connsiteY5" fmla="*/ 344760 h 663663"/>
                <a:gd name="connsiteX6" fmla="*/ 238450 w 424039"/>
                <a:gd name="connsiteY6" fmla="*/ 355053 h 663663"/>
                <a:gd name="connsiteX7" fmla="*/ 227254 w 424039"/>
                <a:gd name="connsiteY7" fmla="*/ 356360 h 663663"/>
                <a:gd name="connsiteX8" fmla="*/ 200099 w 424039"/>
                <a:gd name="connsiteY8" fmla="*/ 359420 h 663663"/>
                <a:gd name="connsiteX9" fmla="*/ 205402 w 424039"/>
                <a:gd name="connsiteY9" fmla="*/ 366241 h 663663"/>
                <a:gd name="connsiteX10" fmla="*/ 212922 w 424039"/>
                <a:gd name="connsiteY10" fmla="*/ 375914 h 663663"/>
                <a:gd name="connsiteX11" fmla="*/ 221384 w 424039"/>
                <a:gd name="connsiteY11" fmla="*/ 386798 h 663663"/>
                <a:gd name="connsiteX12" fmla="*/ 240160 w 424039"/>
                <a:gd name="connsiteY12" fmla="*/ 410951 h 663663"/>
                <a:gd name="connsiteX13" fmla="*/ 288376 w 424039"/>
                <a:gd name="connsiteY13" fmla="*/ 472942 h 663663"/>
                <a:gd name="connsiteX14" fmla="*/ 378699 w 424039"/>
                <a:gd name="connsiteY14" fmla="*/ 589740 h 663663"/>
                <a:gd name="connsiteX15" fmla="*/ 418706 w 424039"/>
                <a:gd name="connsiteY15" fmla="*/ 640369 h 663663"/>
                <a:gd name="connsiteX16" fmla="*/ 424591 w 424039"/>
                <a:gd name="connsiteY16" fmla="*/ 658871 h 663663"/>
                <a:gd name="connsiteX17" fmla="*/ 326259 w 424039"/>
                <a:gd name="connsiteY17" fmla="*/ 650566 h 663663"/>
                <a:gd name="connsiteX18" fmla="*/ 294885 w 424039"/>
                <a:gd name="connsiteY18" fmla="*/ 608962 h 663663"/>
                <a:gd name="connsiteX19" fmla="*/ 280834 w 424039"/>
                <a:gd name="connsiteY19" fmla="*/ 590325 h 663663"/>
                <a:gd name="connsiteX20" fmla="*/ 250142 w 424039"/>
                <a:gd name="connsiteY20" fmla="*/ 549423 h 663663"/>
                <a:gd name="connsiteX21" fmla="*/ 208206 w 424039"/>
                <a:gd name="connsiteY21" fmla="*/ 494797 h 663663"/>
                <a:gd name="connsiteX22" fmla="*/ 201645 w 424039"/>
                <a:gd name="connsiteY22" fmla="*/ 486472 h 663663"/>
                <a:gd name="connsiteX23" fmla="*/ 170954 w 424039"/>
                <a:gd name="connsiteY23" fmla="*/ 447623 h 663663"/>
                <a:gd name="connsiteX24" fmla="*/ 141794 w 424039"/>
                <a:gd name="connsiteY24" fmla="*/ 410576 h 663663"/>
                <a:gd name="connsiteX25" fmla="*/ 132345 w 424039"/>
                <a:gd name="connsiteY25" fmla="*/ 398667 h 663663"/>
                <a:gd name="connsiteX26" fmla="*/ 123651 w 424039"/>
                <a:gd name="connsiteY26" fmla="*/ 387572 h 663663"/>
                <a:gd name="connsiteX27" fmla="*/ 115843 w 424039"/>
                <a:gd name="connsiteY27" fmla="*/ 377673 h 663663"/>
                <a:gd name="connsiteX28" fmla="*/ 110302 w 424039"/>
                <a:gd name="connsiteY28" fmla="*/ 359420 h 663663"/>
                <a:gd name="connsiteX29" fmla="*/ 70393 w 424039"/>
                <a:gd name="connsiteY29" fmla="*/ 359420 h 663663"/>
                <a:gd name="connsiteX30" fmla="*/ 70393 w 424039"/>
                <a:gd name="connsiteY30" fmla="*/ 658871 h 663663"/>
                <a:gd name="connsiteX31" fmla="*/ 551 w 424039"/>
                <a:gd name="connsiteY31" fmla="*/ 658871 h 663663"/>
                <a:gd name="connsiteX32" fmla="*/ 551 w 424039"/>
                <a:gd name="connsiteY32" fmla="*/ 80 h 663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24039" h="663663">
                  <a:moveTo>
                    <a:pt x="551" y="80"/>
                  </a:moveTo>
                  <a:cubicBezTo>
                    <a:pt x="311698" y="80"/>
                    <a:pt x="311698" y="80"/>
                    <a:pt x="370767" y="55408"/>
                  </a:cubicBezTo>
                  <a:cubicBezTo>
                    <a:pt x="409380" y="96736"/>
                    <a:pt x="417519" y="142623"/>
                    <a:pt x="416484" y="197998"/>
                  </a:cubicBezTo>
                  <a:cubicBezTo>
                    <a:pt x="411433" y="243061"/>
                    <a:pt x="389747" y="285426"/>
                    <a:pt x="354749" y="314503"/>
                  </a:cubicBezTo>
                  <a:cubicBezTo>
                    <a:pt x="338670" y="324346"/>
                    <a:pt x="322258" y="332238"/>
                    <a:pt x="304862" y="339457"/>
                  </a:cubicBezTo>
                  <a:cubicBezTo>
                    <a:pt x="301100" y="341207"/>
                    <a:pt x="297338" y="342957"/>
                    <a:pt x="293462" y="344760"/>
                  </a:cubicBezTo>
                  <a:cubicBezTo>
                    <a:pt x="275327" y="351025"/>
                    <a:pt x="257460" y="352980"/>
                    <a:pt x="238450" y="355053"/>
                  </a:cubicBezTo>
                  <a:cubicBezTo>
                    <a:pt x="234755" y="355484"/>
                    <a:pt x="231061" y="355915"/>
                    <a:pt x="227254" y="356360"/>
                  </a:cubicBezTo>
                  <a:cubicBezTo>
                    <a:pt x="218206" y="357411"/>
                    <a:pt x="209153" y="358420"/>
                    <a:pt x="200099" y="359420"/>
                  </a:cubicBezTo>
                  <a:cubicBezTo>
                    <a:pt x="201849" y="361671"/>
                    <a:pt x="203599" y="363922"/>
                    <a:pt x="205402" y="366241"/>
                  </a:cubicBezTo>
                  <a:cubicBezTo>
                    <a:pt x="207884" y="369433"/>
                    <a:pt x="210365" y="372625"/>
                    <a:pt x="212922" y="375914"/>
                  </a:cubicBezTo>
                  <a:cubicBezTo>
                    <a:pt x="217111" y="381301"/>
                    <a:pt x="217111" y="381301"/>
                    <a:pt x="221384" y="386798"/>
                  </a:cubicBezTo>
                  <a:cubicBezTo>
                    <a:pt x="227643" y="394849"/>
                    <a:pt x="233901" y="402900"/>
                    <a:pt x="240160" y="410951"/>
                  </a:cubicBezTo>
                  <a:cubicBezTo>
                    <a:pt x="256227" y="431619"/>
                    <a:pt x="272296" y="452284"/>
                    <a:pt x="288376" y="472942"/>
                  </a:cubicBezTo>
                  <a:cubicBezTo>
                    <a:pt x="318602" y="511784"/>
                    <a:pt x="348782" y="550658"/>
                    <a:pt x="378699" y="589740"/>
                  </a:cubicBezTo>
                  <a:cubicBezTo>
                    <a:pt x="391833" y="606778"/>
                    <a:pt x="405217" y="623611"/>
                    <a:pt x="418706" y="640369"/>
                  </a:cubicBezTo>
                  <a:cubicBezTo>
                    <a:pt x="424591" y="648889"/>
                    <a:pt x="424591" y="648889"/>
                    <a:pt x="424591" y="658871"/>
                  </a:cubicBezTo>
                  <a:cubicBezTo>
                    <a:pt x="352002" y="666374"/>
                    <a:pt x="352002" y="666374"/>
                    <a:pt x="326259" y="650566"/>
                  </a:cubicBezTo>
                  <a:cubicBezTo>
                    <a:pt x="314405" y="637385"/>
                    <a:pt x="304731" y="623711"/>
                    <a:pt x="294885" y="608962"/>
                  </a:cubicBezTo>
                  <a:cubicBezTo>
                    <a:pt x="290244" y="602718"/>
                    <a:pt x="285557" y="596507"/>
                    <a:pt x="280834" y="590325"/>
                  </a:cubicBezTo>
                  <a:cubicBezTo>
                    <a:pt x="270489" y="576772"/>
                    <a:pt x="260265" y="563143"/>
                    <a:pt x="250142" y="549423"/>
                  </a:cubicBezTo>
                  <a:cubicBezTo>
                    <a:pt x="236470" y="530964"/>
                    <a:pt x="222448" y="512818"/>
                    <a:pt x="208206" y="494797"/>
                  </a:cubicBezTo>
                  <a:cubicBezTo>
                    <a:pt x="206041" y="492050"/>
                    <a:pt x="203875" y="489303"/>
                    <a:pt x="201645" y="486472"/>
                  </a:cubicBezTo>
                  <a:cubicBezTo>
                    <a:pt x="191426" y="473513"/>
                    <a:pt x="181195" y="460564"/>
                    <a:pt x="170954" y="447623"/>
                  </a:cubicBezTo>
                  <a:cubicBezTo>
                    <a:pt x="161210" y="435292"/>
                    <a:pt x="151500" y="422936"/>
                    <a:pt x="141794" y="410576"/>
                  </a:cubicBezTo>
                  <a:cubicBezTo>
                    <a:pt x="138676" y="406646"/>
                    <a:pt x="135557" y="402716"/>
                    <a:pt x="132345" y="398667"/>
                  </a:cubicBezTo>
                  <a:cubicBezTo>
                    <a:pt x="129476" y="395006"/>
                    <a:pt x="126607" y="391344"/>
                    <a:pt x="123651" y="387572"/>
                  </a:cubicBezTo>
                  <a:cubicBezTo>
                    <a:pt x="121074" y="384305"/>
                    <a:pt x="118498" y="381039"/>
                    <a:pt x="115843" y="377673"/>
                  </a:cubicBezTo>
                  <a:cubicBezTo>
                    <a:pt x="110302" y="369402"/>
                    <a:pt x="110302" y="369402"/>
                    <a:pt x="110302" y="359420"/>
                  </a:cubicBezTo>
                  <a:cubicBezTo>
                    <a:pt x="97132" y="359420"/>
                    <a:pt x="83962" y="359420"/>
                    <a:pt x="70393" y="359420"/>
                  </a:cubicBezTo>
                  <a:cubicBezTo>
                    <a:pt x="70393" y="458239"/>
                    <a:pt x="70393" y="557058"/>
                    <a:pt x="70393" y="658871"/>
                  </a:cubicBezTo>
                  <a:cubicBezTo>
                    <a:pt x="47345" y="658871"/>
                    <a:pt x="24297" y="658871"/>
                    <a:pt x="551" y="658871"/>
                  </a:cubicBezTo>
                  <a:cubicBezTo>
                    <a:pt x="551" y="441470"/>
                    <a:pt x="551" y="224069"/>
                    <a:pt x="551" y="80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5" name="Freihandform 54">
              <a:extLst>
                <a:ext uri="{FF2B5EF4-FFF2-40B4-BE49-F238E27FC236}">
                  <a16:creationId xmlns:a16="http://schemas.microsoft.com/office/drawing/2014/main" id="{ED409034-AEDA-E850-CD5E-F7DA0E402819}"/>
                </a:ext>
              </a:extLst>
            </p:cNvPr>
            <p:cNvSpPr/>
            <p:nvPr/>
          </p:nvSpPr>
          <p:spPr>
            <a:xfrm>
              <a:off x="4832710" y="2002085"/>
              <a:ext cx="506266" cy="518863"/>
            </a:xfrm>
            <a:custGeom>
              <a:avLst/>
              <a:gdLst>
                <a:gd name="connsiteX0" fmla="*/ 248169 w 506266"/>
                <a:gd name="connsiteY0" fmla="*/ 192 h 518863"/>
                <a:gd name="connsiteX1" fmla="*/ 260844 w 506266"/>
                <a:gd name="connsiteY1" fmla="*/ 112 h 518863"/>
                <a:gd name="connsiteX2" fmla="*/ 437272 w 506266"/>
                <a:gd name="connsiteY2" fmla="*/ 70337 h 518863"/>
                <a:gd name="connsiteX3" fmla="*/ 507269 w 506266"/>
                <a:gd name="connsiteY3" fmla="*/ 266266 h 518863"/>
                <a:gd name="connsiteX4" fmla="*/ 78241 w 506266"/>
                <a:gd name="connsiteY4" fmla="*/ 266266 h 518863"/>
                <a:gd name="connsiteX5" fmla="*/ 151064 w 506266"/>
                <a:gd name="connsiteY5" fmla="*/ 417687 h 518863"/>
                <a:gd name="connsiteX6" fmla="*/ 296750 w 506266"/>
                <a:gd name="connsiteY6" fmla="*/ 443402 h 518863"/>
                <a:gd name="connsiteX7" fmla="*/ 432439 w 506266"/>
                <a:gd name="connsiteY7" fmla="*/ 341129 h 518863"/>
                <a:gd name="connsiteX8" fmla="*/ 492303 w 506266"/>
                <a:gd name="connsiteY8" fmla="*/ 366083 h 518863"/>
                <a:gd name="connsiteX9" fmla="*/ 342428 w 506266"/>
                <a:gd name="connsiteY9" fmla="*/ 506099 h 518863"/>
                <a:gd name="connsiteX10" fmla="*/ 139352 w 506266"/>
                <a:gd name="connsiteY10" fmla="*/ 494051 h 518863"/>
                <a:gd name="connsiteX11" fmla="*/ 9646 w 506266"/>
                <a:gd name="connsiteY11" fmla="*/ 331459 h 518863"/>
                <a:gd name="connsiteX12" fmla="*/ 35213 w 506266"/>
                <a:gd name="connsiteY12" fmla="*/ 127458 h 518863"/>
                <a:gd name="connsiteX13" fmla="*/ 48309 w 506266"/>
                <a:gd name="connsiteY13" fmla="*/ 106559 h 518863"/>
                <a:gd name="connsiteX14" fmla="*/ 54622 w 506266"/>
                <a:gd name="connsiteY14" fmla="*/ 96344 h 518863"/>
                <a:gd name="connsiteX15" fmla="*/ 180938 w 506266"/>
                <a:gd name="connsiteY15" fmla="*/ 4774 h 518863"/>
                <a:gd name="connsiteX16" fmla="*/ 248169 w 506266"/>
                <a:gd name="connsiteY16" fmla="*/ 192 h 518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6266" h="518863">
                  <a:moveTo>
                    <a:pt x="248169" y="192"/>
                  </a:moveTo>
                  <a:cubicBezTo>
                    <a:pt x="252351" y="166"/>
                    <a:pt x="256534" y="139"/>
                    <a:pt x="260844" y="112"/>
                  </a:cubicBezTo>
                  <a:cubicBezTo>
                    <a:pt x="328233" y="864"/>
                    <a:pt x="387967" y="23335"/>
                    <a:pt x="437272" y="70337"/>
                  </a:cubicBezTo>
                  <a:cubicBezTo>
                    <a:pt x="488592" y="127406"/>
                    <a:pt x="507269" y="190705"/>
                    <a:pt x="507269" y="266266"/>
                  </a:cubicBezTo>
                  <a:cubicBezTo>
                    <a:pt x="365690" y="266266"/>
                    <a:pt x="224111" y="266266"/>
                    <a:pt x="78241" y="266266"/>
                  </a:cubicBezTo>
                  <a:cubicBezTo>
                    <a:pt x="88415" y="332424"/>
                    <a:pt x="99584" y="375955"/>
                    <a:pt x="151064" y="417687"/>
                  </a:cubicBezTo>
                  <a:cubicBezTo>
                    <a:pt x="195963" y="448728"/>
                    <a:pt x="243424" y="453075"/>
                    <a:pt x="296750" y="443402"/>
                  </a:cubicBezTo>
                  <a:cubicBezTo>
                    <a:pt x="358812" y="426600"/>
                    <a:pt x="394949" y="391865"/>
                    <a:pt x="432439" y="341129"/>
                  </a:cubicBezTo>
                  <a:cubicBezTo>
                    <a:pt x="456159" y="344005"/>
                    <a:pt x="472201" y="353859"/>
                    <a:pt x="492303" y="366083"/>
                  </a:cubicBezTo>
                  <a:cubicBezTo>
                    <a:pt x="459646" y="437932"/>
                    <a:pt x="415579" y="475865"/>
                    <a:pt x="342428" y="506099"/>
                  </a:cubicBezTo>
                  <a:cubicBezTo>
                    <a:pt x="279877" y="526104"/>
                    <a:pt x="198553" y="523328"/>
                    <a:pt x="139352" y="494051"/>
                  </a:cubicBezTo>
                  <a:cubicBezTo>
                    <a:pt x="74590" y="456643"/>
                    <a:pt x="32707" y="402379"/>
                    <a:pt x="9646" y="331459"/>
                  </a:cubicBezTo>
                  <a:cubicBezTo>
                    <a:pt x="-7939" y="261382"/>
                    <a:pt x="1665" y="191217"/>
                    <a:pt x="35213" y="127458"/>
                  </a:cubicBezTo>
                  <a:cubicBezTo>
                    <a:pt x="39472" y="120426"/>
                    <a:pt x="43835" y="113457"/>
                    <a:pt x="48309" y="106559"/>
                  </a:cubicBezTo>
                  <a:cubicBezTo>
                    <a:pt x="50392" y="103188"/>
                    <a:pt x="52476" y="99817"/>
                    <a:pt x="54622" y="96344"/>
                  </a:cubicBezTo>
                  <a:cubicBezTo>
                    <a:pt x="83024" y="54213"/>
                    <a:pt x="132163" y="18952"/>
                    <a:pt x="180938" y="4774"/>
                  </a:cubicBezTo>
                  <a:cubicBezTo>
                    <a:pt x="203442" y="781"/>
                    <a:pt x="225350" y="264"/>
                    <a:pt x="248169" y="192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6" name="Freihandform 55">
              <a:extLst>
                <a:ext uri="{FF2B5EF4-FFF2-40B4-BE49-F238E27FC236}">
                  <a16:creationId xmlns:a16="http://schemas.microsoft.com/office/drawing/2014/main" id="{6E3419E3-863D-342D-8ED5-67C21CAD3A28}"/>
                </a:ext>
              </a:extLst>
            </p:cNvPr>
            <p:cNvSpPr/>
            <p:nvPr/>
          </p:nvSpPr>
          <p:spPr>
            <a:xfrm>
              <a:off x="621916" y="1841368"/>
              <a:ext cx="568641" cy="573165"/>
            </a:xfrm>
            <a:custGeom>
              <a:avLst/>
              <a:gdLst>
                <a:gd name="connsiteX0" fmla="*/ 93166 w 568641"/>
                <a:gd name="connsiteY0" fmla="*/ 713 h 573165"/>
                <a:gd name="connsiteX1" fmla="*/ 106891 w 568641"/>
                <a:gd name="connsiteY1" fmla="*/ 609 h 573165"/>
                <a:gd name="connsiteX2" fmla="*/ 151726 w 568641"/>
                <a:gd name="connsiteY2" fmla="*/ 566 h 573165"/>
                <a:gd name="connsiteX3" fmla="*/ 182945 w 568641"/>
                <a:gd name="connsiteY3" fmla="*/ 486 h 573165"/>
                <a:gd name="connsiteX4" fmla="*/ 248352 w 568641"/>
                <a:gd name="connsiteY4" fmla="*/ 504 h 573165"/>
                <a:gd name="connsiteX5" fmla="*/ 332108 w 568641"/>
                <a:gd name="connsiteY5" fmla="*/ 314 h 573165"/>
                <a:gd name="connsiteX6" fmla="*/ 396574 w 568641"/>
                <a:gd name="connsiteY6" fmla="*/ 253 h 573165"/>
                <a:gd name="connsiteX7" fmla="*/ 427452 w 568641"/>
                <a:gd name="connsiteY7" fmla="*/ 161 h 573165"/>
                <a:gd name="connsiteX8" fmla="*/ 470651 w 568641"/>
                <a:gd name="connsiteY8" fmla="*/ 226 h 573165"/>
                <a:gd name="connsiteX9" fmla="*/ 483494 w 568641"/>
                <a:gd name="connsiteY9" fmla="*/ 80 h 573165"/>
                <a:gd name="connsiteX10" fmla="*/ 546632 w 568641"/>
                <a:gd name="connsiteY10" fmla="*/ 22693 h 573165"/>
                <a:gd name="connsiteX11" fmla="*/ 568770 w 568641"/>
                <a:gd name="connsiteY11" fmla="*/ 70106 h 573165"/>
                <a:gd name="connsiteX12" fmla="*/ 531666 w 568641"/>
                <a:gd name="connsiteY12" fmla="*/ 137482 h 573165"/>
                <a:gd name="connsiteX13" fmla="*/ 480655 w 568641"/>
                <a:gd name="connsiteY13" fmla="*/ 143040 h 573165"/>
                <a:gd name="connsiteX14" fmla="*/ 469590 w 568641"/>
                <a:gd name="connsiteY14" fmla="*/ 143042 h 573165"/>
                <a:gd name="connsiteX15" fmla="*/ 433393 w 568641"/>
                <a:gd name="connsiteY15" fmla="*/ 142961 h 573165"/>
                <a:gd name="connsiteX16" fmla="*/ 408291 w 568641"/>
                <a:gd name="connsiteY16" fmla="*/ 142939 h 573165"/>
                <a:gd name="connsiteX17" fmla="*/ 342230 w 568641"/>
                <a:gd name="connsiteY17" fmla="*/ 142816 h 573165"/>
                <a:gd name="connsiteX18" fmla="*/ 274816 w 568641"/>
                <a:gd name="connsiteY18" fmla="*/ 142717 h 573165"/>
                <a:gd name="connsiteX19" fmla="*/ 142547 w 568641"/>
                <a:gd name="connsiteY19" fmla="*/ 142473 h 573165"/>
                <a:gd name="connsiteX20" fmla="*/ 142682 w 568641"/>
                <a:gd name="connsiteY20" fmla="*/ 156672 h 573165"/>
                <a:gd name="connsiteX21" fmla="*/ 143581 w 568641"/>
                <a:gd name="connsiteY21" fmla="*/ 289287 h 573165"/>
                <a:gd name="connsiteX22" fmla="*/ 144053 w 568641"/>
                <a:gd name="connsiteY22" fmla="*/ 357462 h 573165"/>
                <a:gd name="connsiteX23" fmla="*/ 144441 w 568641"/>
                <a:gd name="connsiteY23" fmla="*/ 423282 h 573165"/>
                <a:gd name="connsiteX24" fmla="*/ 144657 w 568641"/>
                <a:gd name="connsiteY24" fmla="*/ 448365 h 573165"/>
                <a:gd name="connsiteX25" fmla="*/ 144813 w 568641"/>
                <a:gd name="connsiteY25" fmla="*/ 483559 h 573165"/>
                <a:gd name="connsiteX26" fmla="*/ 145030 w 568641"/>
                <a:gd name="connsiteY26" fmla="*/ 493980 h 573165"/>
                <a:gd name="connsiteX27" fmla="*/ 122593 w 568641"/>
                <a:gd name="connsiteY27" fmla="*/ 551722 h 573165"/>
                <a:gd name="connsiteX28" fmla="*/ 71147 w 568641"/>
                <a:gd name="connsiteY28" fmla="*/ 573245 h 573165"/>
                <a:gd name="connsiteX29" fmla="*/ 22819 w 568641"/>
                <a:gd name="connsiteY29" fmla="*/ 551722 h 573165"/>
                <a:gd name="connsiteX30" fmla="*/ 282 w 568641"/>
                <a:gd name="connsiteY30" fmla="*/ 475329 h 573165"/>
                <a:gd name="connsiteX31" fmla="*/ 176 w 568641"/>
                <a:gd name="connsiteY31" fmla="*/ 461448 h 573165"/>
                <a:gd name="connsiteX32" fmla="*/ 214 w 568641"/>
                <a:gd name="connsiteY32" fmla="*/ 416190 h 573165"/>
                <a:gd name="connsiteX33" fmla="*/ 156 w 568641"/>
                <a:gd name="connsiteY33" fmla="*/ 384643 h 573165"/>
                <a:gd name="connsiteX34" fmla="*/ 262 w 568641"/>
                <a:gd name="connsiteY34" fmla="*/ 318593 h 573165"/>
                <a:gd name="connsiteX35" fmla="*/ 191 w 568641"/>
                <a:gd name="connsiteY35" fmla="*/ 234012 h 573165"/>
                <a:gd name="connsiteX36" fmla="*/ 193 w 568641"/>
                <a:gd name="connsiteY36" fmla="*/ 168889 h 573165"/>
                <a:gd name="connsiteX37" fmla="*/ 144 w 568641"/>
                <a:gd name="connsiteY37" fmla="*/ 137705 h 573165"/>
                <a:gd name="connsiteX38" fmla="*/ 282 w 568641"/>
                <a:gd name="connsiteY38" fmla="*/ 94095 h 573165"/>
                <a:gd name="connsiteX39" fmla="*/ 159 w 568641"/>
                <a:gd name="connsiteY39" fmla="*/ 81129 h 573165"/>
                <a:gd name="connsiteX40" fmla="*/ 22819 w 568641"/>
                <a:gd name="connsiteY40" fmla="*/ 17702 h 573165"/>
                <a:gd name="connsiteX41" fmla="*/ 93166 w 568641"/>
                <a:gd name="connsiteY41" fmla="*/ 713 h 573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68641" h="573165">
                  <a:moveTo>
                    <a:pt x="93166" y="713"/>
                  </a:moveTo>
                  <a:cubicBezTo>
                    <a:pt x="97695" y="679"/>
                    <a:pt x="102225" y="645"/>
                    <a:pt x="106891" y="609"/>
                  </a:cubicBezTo>
                  <a:cubicBezTo>
                    <a:pt x="121837" y="518"/>
                    <a:pt x="136780" y="537"/>
                    <a:pt x="151726" y="566"/>
                  </a:cubicBezTo>
                  <a:cubicBezTo>
                    <a:pt x="162132" y="543"/>
                    <a:pt x="172539" y="517"/>
                    <a:pt x="182945" y="486"/>
                  </a:cubicBezTo>
                  <a:cubicBezTo>
                    <a:pt x="204747" y="442"/>
                    <a:pt x="226549" y="454"/>
                    <a:pt x="248352" y="504"/>
                  </a:cubicBezTo>
                  <a:cubicBezTo>
                    <a:pt x="276272" y="561"/>
                    <a:pt x="304189" y="460"/>
                    <a:pt x="332108" y="314"/>
                  </a:cubicBezTo>
                  <a:cubicBezTo>
                    <a:pt x="353597" y="223"/>
                    <a:pt x="375085" y="224"/>
                    <a:pt x="396574" y="253"/>
                  </a:cubicBezTo>
                  <a:cubicBezTo>
                    <a:pt x="406867" y="253"/>
                    <a:pt x="417160" y="223"/>
                    <a:pt x="427452" y="161"/>
                  </a:cubicBezTo>
                  <a:cubicBezTo>
                    <a:pt x="441854" y="87"/>
                    <a:pt x="456250" y="140"/>
                    <a:pt x="470651" y="226"/>
                  </a:cubicBezTo>
                  <a:cubicBezTo>
                    <a:pt x="477008" y="153"/>
                    <a:pt x="477008" y="153"/>
                    <a:pt x="483494" y="80"/>
                  </a:cubicBezTo>
                  <a:cubicBezTo>
                    <a:pt x="510238" y="412"/>
                    <a:pt x="525396" y="4976"/>
                    <a:pt x="546632" y="22693"/>
                  </a:cubicBezTo>
                  <a:cubicBezTo>
                    <a:pt x="560432" y="39042"/>
                    <a:pt x="566108" y="48806"/>
                    <a:pt x="568770" y="70106"/>
                  </a:cubicBezTo>
                  <a:cubicBezTo>
                    <a:pt x="565163" y="98970"/>
                    <a:pt x="553838" y="118767"/>
                    <a:pt x="531666" y="137482"/>
                  </a:cubicBezTo>
                  <a:cubicBezTo>
                    <a:pt x="514272" y="143283"/>
                    <a:pt x="498741" y="143134"/>
                    <a:pt x="480655" y="143040"/>
                  </a:cubicBezTo>
                  <a:cubicBezTo>
                    <a:pt x="477004" y="143041"/>
                    <a:pt x="473352" y="143041"/>
                    <a:pt x="469590" y="143042"/>
                  </a:cubicBezTo>
                  <a:cubicBezTo>
                    <a:pt x="457524" y="143039"/>
                    <a:pt x="445459" y="143000"/>
                    <a:pt x="433393" y="142961"/>
                  </a:cubicBezTo>
                  <a:cubicBezTo>
                    <a:pt x="425026" y="142951"/>
                    <a:pt x="416658" y="142944"/>
                    <a:pt x="408291" y="142939"/>
                  </a:cubicBezTo>
                  <a:cubicBezTo>
                    <a:pt x="386271" y="142920"/>
                    <a:pt x="364250" y="142871"/>
                    <a:pt x="342230" y="142816"/>
                  </a:cubicBezTo>
                  <a:cubicBezTo>
                    <a:pt x="319759" y="142765"/>
                    <a:pt x="297287" y="142742"/>
                    <a:pt x="274816" y="142717"/>
                  </a:cubicBezTo>
                  <a:cubicBezTo>
                    <a:pt x="230727" y="142663"/>
                    <a:pt x="186637" y="142578"/>
                    <a:pt x="142547" y="142473"/>
                  </a:cubicBezTo>
                  <a:cubicBezTo>
                    <a:pt x="142592" y="147159"/>
                    <a:pt x="142636" y="151844"/>
                    <a:pt x="142682" y="156672"/>
                  </a:cubicBezTo>
                  <a:cubicBezTo>
                    <a:pt x="143087" y="200876"/>
                    <a:pt x="143386" y="245081"/>
                    <a:pt x="143581" y="289287"/>
                  </a:cubicBezTo>
                  <a:cubicBezTo>
                    <a:pt x="143685" y="312013"/>
                    <a:pt x="143826" y="334737"/>
                    <a:pt x="144053" y="357462"/>
                  </a:cubicBezTo>
                  <a:cubicBezTo>
                    <a:pt x="144270" y="379402"/>
                    <a:pt x="144389" y="401341"/>
                    <a:pt x="144441" y="423282"/>
                  </a:cubicBezTo>
                  <a:cubicBezTo>
                    <a:pt x="144478" y="431644"/>
                    <a:pt x="144549" y="440005"/>
                    <a:pt x="144657" y="448365"/>
                  </a:cubicBezTo>
                  <a:cubicBezTo>
                    <a:pt x="144803" y="460098"/>
                    <a:pt x="144822" y="471825"/>
                    <a:pt x="144813" y="483559"/>
                  </a:cubicBezTo>
                  <a:cubicBezTo>
                    <a:pt x="144920" y="488717"/>
                    <a:pt x="144920" y="488717"/>
                    <a:pt x="145030" y="493980"/>
                  </a:cubicBezTo>
                  <a:cubicBezTo>
                    <a:pt x="144820" y="518747"/>
                    <a:pt x="137875" y="532546"/>
                    <a:pt x="122593" y="551722"/>
                  </a:cubicBezTo>
                  <a:cubicBezTo>
                    <a:pt x="106151" y="566177"/>
                    <a:pt x="93139" y="571169"/>
                    <a:pt x="71147" y="573245"/>
                  </a:cubicBezTo>
                  <a:cubicBezTo>
                    <a:pt x="48932" y="571362"/>
                    <a:pt x="39759" y="566033"/>
                    <a:pt x="22819" y="551722"/>
                  </a:cubicBezTo>
                  <a:cubicBezTo>
                    <a:pt x="1533" y="526222"/>
                    <a:pt x="-18" y="507095"/>
                    <a:pt x="282" y="475329"/>
                  </a:cubicBezTo>
                  <a:cubicBezTo>
                    <a:pt x="247" y="470748"/>
                    <a:pt x="212" y="466168"/>
                    <a:pt x="176" y="461448"/>
                  </a:cubicBezTo>
                  <a:cubicBezTo>
                    <a:pt x="88" y="446360"/>
                    <a:pt x="146" y="431277"/>
                    <a:pt x="214" y="416190"/>
                  </a:cubicBezTo>
                  <a:cubicBezTo>
                    <a:pt x="200" y="405674"/>
                    <a:pt x="181" y="395158"/>
                    <a:pt x="156" y="384643"/>
                  </a:cubicBezTo>
                  <a:cubicBezTo>
                    <a:pt x="126" y="362626"/>
                    <a:pt x="169" y="340610"/>
                    <a:pt x="262" y="318593"/>
                  </a:cubicBezTo>
                  <a:cubicBezTo>
                    <a:pt x="376" y="290398"/>
                    <a:pt x="310" y="262207"/>
                    <a:pt x="191" y="234012"/>
                  </a:cubicBezTo>
                  <a:cubicBezTo>
                    <a:pt x="119" y="212304"/>
                    <a:pt x="142" y="190597"/>
                    <a:pt x="193" y="168889"/>
                  </a:cubicBezTo>
                  <a:cubicBezTo>
                    <a:pt x="207" y="158495"/>
                    <a:pt x="191" y="148100"/>
                    <a:pt x="144" y="137705"/>
                  </a:cubicBezTo>
                  <a:cubicBezTo>
                    <a:pt x="93" y="123166"/>
                    <a:pt x="171" y="108634"/>
                    <a:pt x="282" y="94095"/>
                  </a:cubicBezTo>
                  <a:cubicBezTo>
                    <a:pt x="241" y="89816"/>
                    <a:pt x="201" y="85538"/>
                    <a:pt x="159" y="81129"/>
                  </a:cubicBezTo>
                  <a:cubicBezTo>
                    <a:pt x="537" y="54397"/>
                    <a:pt x="4572" y="38564"/>
                    <a:pt x="22819" y="17702"/>
                  </a:cubicBezTo>
                  <a:cubicBezTo>
                    <a:pt x="44509" y="-700"/>
                    <a:pt x="66051" y="570"/>
                    <a:pt x="93166" y="713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7" name="Freihandform 56">
              <a:extLst>
                <a:ext uri="{FF2B5EF4-FFF2-40B4-BE49-F238E27FC236}">
                  <a16:creationId xmlns:a16="http://schemas.microsoft.com/office/drawing/2014/main" id="{1C78E7A5-A2A1-8CF8-D960-E0BE8481E477}"/>
                </a:ext>
              </a:extLst>
            </p:cNvPr>
            <p:cNvSpPr/>
            <p:nvPr/>
          </p:nvSpPr>
          <p:spPr>
            <a:xfrm>
              <a:off x="621382" y="2876013"/>
              <a:ext cx="572702" cy="562622"/>
            </a:xfrm>
            <a:custGeom>
              <a:avLst/>
              <a:gdLst>
                <a:gd name="connsiteX0" fmla="*/ 103798 w 572702"/>
                <a:gd name="connsiteY0" fmla="*/ 7012 h 562622"/>
                <a:gd name="connsiteX1" fmla="*/ 143084 w 572702"/>
                <a:gd name="connsiteY1" fmla="*/ 46315 h 562622"/>
                <a:gd name="connsiteX2" fmla="*/ 145915 w 572702"/>
                <a:gd name="connsiteY2" fmla="*/ 84075 h 562622"/>
                <a:gd name="connsiteX3" fmla="*/ 145926 w 572702"/>
                <a:gd name="connsiteY3" fmla="*/ 95152 h 562622"/>
                <a:gd name="connsiteX4" fmla="*/ 145519 w 572702"/>
                <a:gd name="connsiteY4" fmla="*/ 131120 h 562622"/>
                <a:gd name="connsiteX5" fmla="*/ 145412 w 572702"/>
                <a:gd name="connsiteY5" fmla="*/ 156169 h 562622"/>
                <a:gd name="connsiteX6" fmla="*/ 144796 w 572702"/>
                <a:gd name="connsiteY6" fmla="*/ 221889 h 562622"/>
                <a:gd name="connsiteX7" fmla="*/ 144302 w 572702"/>
                <a:gd name="connsiteY7" fmla="*/ 289034 h 562622"/>
                <a:gd name="connsiteX8" fmla="*/ 143084 w 572702"/>
                <a:gd name="connsiteY8" fmla="*/ 420628 h 562622"/>
                <a:gd name="connsiteX9" fmla="*/ 157209 w 572702"/>
                <a:gd name="connsiteY9" fmla="*/ 420427 h 562622"/>
                <a:gd name="connsiteX10" fmla="*/ 289317 w 572702"/>
                <a:gd name="connsiteY10" fmla="*/ 419076 h 562622"/>
                <a:gd name="connsiteX11" fmla="*/ 357228 w 572702"/>
                <a:gd name="connsiteY11" fmla="*/ 418369 h 562622"/>
                <a:gd name="connsiteX12" fmla="*/ 422826 w 572702"/>
                <a:gd name="connsiteY12" fmla="*/ 417787 h 562622"/>
                <a:gd name="connsiteX13" fmla="*/ 447790 w 572702"/>
                <a:gd name="connsiteY13" fmla="*/ 417462 h 562622"/>
                <a:gd name="connsiteX14" fmla="*/ 555483 w 572702"/>
                <a:gd name="connsiteY14" fmla="*/ 442176 h 562622"/>
                <a:gd name="connsiteX15" fmla="*/ 572112 w 572702"/>
                <a:gd name="connsiteY15" fmla="*/ 505472 h 562622"/>
                <a:gd name="connsiteX16" fmla="*/ 522225 w 572702"/>
                <a:gd name="connsiteY16" fmla="*/ 560371 h 562622"/>
                <a:gd name="connsiteX17" fmla="*/ 478062 w 572702"/>
                <a:gd name="connsiteY17" fmla="*/ 561255 h 562622"/>
                <a:gd name="connsiteX18" fmla="*/ 464196 w 572702"/>
                <a:gd name="connsiteY18" fmla="*/ 561354 h 562622"/>
                <a:gd name="connsiteX19" fmla="*/ 418631 w 572702"/>
                <a:gd name="connsiteY19" fmla="*/ 561561 h 562622"/>
                <a:gd name="connsiteX20" fmla="*/ 402928 w 572702"/>
                <a:gd name="connsiteY20" fmla="*/ 561622 h 562622"/>
                <a:gd name="connsiteX21" fmla="*/ 320633 w 572702"/>
                <a:gd name="connsiteY21" fmla="*/ 561845 h 562622"/>
                <a:gd name="connsiteX22" fmla="*/ 235617 w 572702"/>
                <a:gd name="connsiteY22" fmla="*/ 562270 h 562622"/>
                <a:gd name="connsiteX23" fmla="*/ 170265 w 572702"/>
                <a:gd name="connsiteY23" fmla="*/ 562460 h 562622"/>
                <a:gd name="connsiteX24" fmla="*/ 138927 w 572702"/>
                <a:gd name="connsiteY24" fmla="*/ 562635 h 562622"/>
                <a:gd name="connsiteX25" fmla="*/ 95043 w 572702"/>
                <a:gd name="connsiteY25" fmla="*/ 562717 h 562622"/>
                <a:gd name="connsiteX26" fmla="*/ 81988 w 572702"/>
                <a:gd name="connsiteY26" fmla="*/ 562911 h 562622"/>
                <a:gd name="connsiteX27" fmla="*/ 18366 w 572702"/>
                <a:gd name="connsiteY27" fmla="*/ 540408 h 562622"/>
                <a:gd name="connsiteX28" fmla="*/ 1305 w 572702"/>
                <a:gd name="connsiteY28" fmla="*/ 470031 h 562622"/>
                <a:gd name="connsiteX29" fmla="*/ 1177 w 572702"/>
                <a:gd name="connsiteY29" fmla="*/ 456299 h 562622"/>
                <a:gd name="connsiteX30" fmla="*/ 1061 w 572702"/>
                <a:gd name="connsiteY30" fmla="*/ 411446 h 562622"/>
                <a:gd name="connsiteX31" fmla="*/ 946 w 572702"/>
                <a:gd name="connsiteY31" fmla="*/ 380213 h 562622"/>
                <a:gd name="connsiteX32" fmla="*/ 901 w 572702"/>
                <a:gd name="connsiteY32" fmla="*/ 314779 h 562622"/>
                <a:gd name="connsiteX33" fmla="*/ 576 w 572702"/>
                <a:gd name="connsiteY33" fmla="*/ 230986 h 562622"/>
                <a:gd name="connsiteX34" fmla="*/ 451 w 572702"/>
                <a:gd name="connsiteY34" fmla="*/ 166493 h 562622"/>
                <a:gd name="connsiteX35" fmla="*/ 305 w 572702"/>
                <a:gd name="connsiteY35" fmla="*/ 135601 h 562622"/>
                <a:gd name="connsiteX36" fmla="*/ 331 w 572702"/>
                <a:gd name="connsiteY36" fmla="*/ 92384 h 562622"/>
                <a:gd name="connsiteX37" fmla="*/ 130 w 572702"/>
                <a:gd name="connsiteY37" fmla="*/ 79536 h 562622"/>
                <a:gd name="connsiteX38" fmla="*/ 28343 w 572702"/>
                <a:gd name="connsiteY38" fmla="*/ 16370 h 562622"/>
                <a:gd name="connsiteX39" fmla="*/ 103798 w 572702"/>
                <a:gd name="connsiteY39" fmla="*/ 7012 h 56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72702" h="562622">
                  <a:moveTo>
                    <a:pt x="103798" y="7012"/>
                  </a:moveTo>
                  <a:cubicBezTo>
                    <a:pt x="120361" y="17819"/>
                    <a:pt x="132866" y="29422"/>
                    <a:pt x="143084" y="46315"/>
                  </a:cubicBezTo>
                  <a:cubicBezTo>
                    <a:pt x="146083" y="64127"/>
                    <a:pt x="146083" y="64127"/>
                    <a:pt x="145915" y="84075"/>
                  </a:cubicBezTo>
                  <a:cubicBezTo>
                    <a:pt x="145919" y="87731"/>
                    <a:pt x="145923" y="91386"/>
                    <a:pt x="145926" y="95152"/>
                  </a:cubicBezTo>
                  <a:cubicBezTo>
                    <a:pt x="145909" y="107145"/>
                    <a:pt x="145716" y="119129"/>
                    <a:pt x="145519" y="131120"/>
                  </a:cubicBezTo>
                  <a:cubicBezTo>
                    <a:pt x="145473" y="139470"/>
                    <a:pt x="145437" y="147819"/>
                    <a:pt x="145412" y="156169"/>
                  </a:cubicBezTo>
                  <a:cubicBezTo>
                    <a:pt x="145318" y="178077"/>
                    <a:pt x="145073" y="199982"/>
                    <a:pt x="144796" y="221889"/>
                  </a:cubicBezTo>
                  <a:cubicBezTo>
                    <a:pt x="144541" y="244270"/>
                    <a:pt x="144427" y="266651"/>
                    <a:pt x="144302" y="289034"/>
                  </a:cubicBezTo>
                  <a:cubicBezTo>
                    <a:pt x="144034" y="332900"/>
                    <a:pt x="143609" y="376764"/>
                    <a:pt x="143084" y="420628"/>
                  </a:cubicBezTo>
                  <a:cubicBezTo>
                    <a:pt x="147745" y="420562"/>
                    <a:pt x="152406" y="420495"/>
                    <a:pt x="157209" y="420427"/>
                  </a:cubicBezTo>
                  <a:cubicBezTo>
                    <a:pt x="201244" y="419818"/>
                    <a:pt x="245279" y="419370"/>
                    <a:pt x="289317" y="419076"/>
                  </a:cubicBezTo>
                  <a:cubicBezTo>
                    <a:pt x="311956" y="418921"/>
                    <a:pt x="334591" y="418709"/>
                    <a:pt x="357228" y="418369"/>
                  </a:cubicBezTo>
                  <a:cubicBezTo>
                    <a:pt x="379094" y="418042"/>
                    <a:pt x="400957" y="417864"/>
                    <a:pt x="422826" y="417787"/>
                  </a:cubicBezTo>
                  <a:cubicBezTo>
                    <a:pt x="431148" y="417732"/>
                    <a:pt x="439469" y="417624"/>
                    <a:pt x="447790" y="417462"/>
                  </a:cubicBezTo>
                  <a:cubicBezTo>
                    <a:pt x="526354" y="415992"/>
                    <a:pt x="526354" y="415992"/>
                    <a:pt x="555483" y="442176"/>
                  </a:cubicBezTo>
                  <a:cubicBezTo>
                    <a:pt x="571899" y="462899"/>
                    <a:pt x="574389" y="479052"/>
                    <a:pt x="572112" y="505472"/>
                  </a:cubicBezTo>
                  <a:cubicBezTo>
                    <a:pt x="562192" y="532110"/>
                    <a:pt x="547634" y="547662"/>
                    <a:pt x="522225" y="560371"/>
                  </a:cubicBezTo>
                  <a:cubicBezTo>
                    <a:pt x="507467" y="560942"/>
                    <a:pt x="492824" y="561209"/>
                    <a:pt x="478062" y="561255"/>
                  </a:cubicBezTo>
                  <a:cubicBezTo>
                    <a:pt x="471199" y="561304"/>
                    <a:pt x="471199" y="561304"/>
                    <a:pt x="464196" y="561354"/>
                  </a:cubicBezTo>
                  <a:cubicBezTo>
                    <a:pt x="449008" y="561453"/>
                    <a:pt x="433820" y="561511"/>
                    <a:pt x="418631" y="561561"/>
                  </a:cubicBezTo>
                  <a:cubicBezTo>
                    <a:pt x="413449" y="561581"/>
                    <a:pt x="408267" y="561601"/>
                    <a:pt x="402928" y="561622"/>
                  </a:cubicBezTo>
                  <a:cubicBezTo>
                    <a:pt x="375496" y="561727"/>
                    <a:pt x="348065" y="561798"/>
                    <a:pt x="320633" y="561845"/>
                  </a:cubicBezTo>
                  <a:cubicBezTo>
                    <a:pt x="292293" y="561900"/>
                    <a:pt x="263956" y="562071"/>
                    <a:pt x="235617" y="562270"/>
                  </a:cubicBezTo>
                  <a:cubicBezTo>
                    <a:pt x="213833" y="562400"/>
                    <a:pt x="192050" y="562442"/>
                    <a:pt x="170265" y="562460"/>
                  </a:cubicBezTo>
                  <a:cubicBezTo>
                    <a:pt x="159819" y="562484"/>
                    <a:pt x="149373" y="562542"/>
                    <a:pt x="138927" y="562635"/>
                  </a:cubicBezTo>
                  <a:cubicBezTo>
                    <a:pt x="124298" y="562756"/>
                    <a:pt x="109673" y="562752"/>
                    <a:pt x="95043" y="562717"/>
                  </a:cubicBezTo>
                  <a:cubicBezTo>
                    <a:pt x="90735" y="562781"/>
                    <a:pt x="86426" y="562845"/>
                    <a:pt x="81988" y="562911"/>
                  </a:cubicBezTo>
                  <a:cubicBezTo>
                    <a:pt x="55142" y="562679"/>
                    <a:pt x="39304" y="558789"/>
                    <a:pt x="18366" y="540408"/>
                  </a:cubicBezTo>
                  <a:cubicBezTo>
                    <a:pt x="-10" y="518718"/>
                    <a:pt x="1212" y="497147"/>
                    <a:pt x="1305" y="470031"/>
                  </a:cubicBezTo>
                  <a:cubicBezTo>
                    <a:pt x="1242" y="463234"/>
                    <a:pt x="1242" y="463234"/>
                    <a:pt x="1177" y="456299"/>
                  </a:cubicBezTo>
                  <a:cubicBezTo>
                    <a:pt x="1060" y="441347"/>
                    <a:pt x="1055" y="426398"/>
                    <a:pt x="1061" y="411446"/>
                  </a:cubicBezTo>
                  <a:cubicBezTo>
                    <a:pt x="1026" y="401035"/>
                    <a:pt x="988" y="390624"/>
                    <a:pt x="946" y="380213"/>
                  </a:cubicBezTo>
                  <a:cubicBezTo>
                    <a:pt x="879" y="358401"/>
                    <a:pt x="871" y="336591"/>
                    <a:pt x="901" y="314779"/>
                  </a:cubicBezTo>
                  <a:cubicBezTo>
                    <a:pt x="930" y="286846"/>
                    <a:pt x="777" y="258918"/>
                    <a:pt x="576" y="230986"/>
                  </a:cubicBezTo>
                  <a:cubicBezTo>
                    <a:pt x="447" y="209488"/>
                    <a:pt x="432" y="187991"/>
                    <a:pt x="451" y="166493"/>
                  </a:cubicBezTo>
                  <a:cubicBezTo>
                    <a:pt x="442" y="156196"/>
                    <a:pt x="394" y="145898"/>
                    <a:pt x="305" y="135601"/>
                  </a:cubicBezTo>
                  <a:cubicBezTo>
                    <a:pt x="195" y="121193"/>
                    <a:pt x="243" y="106793"/>
                    <a:pt x="331" y="92384"/>
                  </a:cubicBezTo>
                  <a:cubicBezTo>
                    <a:pt x="231" y="86024"/>
                    <a:pt x="231" y="86024"/>
                    <a:pt x="130" y="79536"/>
                  </a:cubicBezTo>
                  <a:cubicBezTo>
                    <a:pt x="549" y="49893"/>
                    <a:pt x="7056" y="37098"/>
                    <a:pt x="28343" y="16370"/>
                  </a:cubicBezTo>
                  <a:cubicBezTo>
                    <a:pt x="52648" y="-2826"/>
                    <a:pt x="74998" y="-3360"/>
                    <a:pt x="103798" y="7012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8" name="Freihandform 57">
              <a:extLst>
                <a:ext uri="{FF2B5EF4-FFF2-40B4-BE49-F238E27FC236}">
                  <a16:creationId xmlns:a16="http://schemas.microsoft.com/office/drawing/2014/main" id="{46925D5D-AE95-92B0-1D86-C3C3DE581944}"/>
                </a:ext>
              </a:extLst>
            </p:cNvPr>
            <p:cNvSpPr/>
            <p:nvPr/>
          </p:nvSpPr>
          <p:spPr>
            <a:xfrm>
              <a:off x="1561885" y="2870889"/>
              <a:ext cx="566904" cy="568477"/>
            </a:xfrm>
            <a:custGeom>
              <a:avLst/>
              <a:gdLst>
                <a:gd name="connsiteX0" fmla="*/ 509891 w 566904"/>
                <a:gd name="connsiteY0" fmla="*/ 1528 h 568477"/>
                <a:gd name="connsiteX1" fmla="*/ 564767 w 566904"/>
                <a:gd name="connsiteY1" fmla="*/ 51436 h 568477"/>
                <a:gd name="connsiteX2" fmla="*/ 565650 w 566904"/>
                <a:gd name="connsiteY2" fmla="*/ 94622 h 568477"/>
                <a:gd name="connsiteX3" fmla="*/ 565749 w 566904"/>
                <a:gd name="connsiteY3" fmla="*/ 108175 h 568477"/>
                <a:gd name="connsiteX4" fmla="*/ 565955 w 566904"/>
                <a:gd name="connsiteY4" fmla="*/ 152715 h 568477"/>
                <a:gd name="connsiteX5" fmla="*/ 566017 w 566904"/>
                <a:gd name="connsiteY5" fmla="*/ 168073 h 568477"/>
                <a:gd name="connsiteX6" fmla="*/ 566239 w 566904"/>
                <a:gd name="connsiteY6" fmla="*/ 248576 h 568477"/>
                <a:gd name="connsiteX7" fmla="*/ 566664 w 566904"/>
                <a:gd name="connsiteY7" fmla="*/ 331680 h 568477"/>
                <a:gd name="connsiteX8" fmla="*/ 566854 w 566904"/>
                <a:gd name="connsiteY8" fmla="*/ 395609 h 568477"/>
                <a:gd name="connsiteX9" fmla="*/ 567029 w 566904"/>
                <a:gd name="connsiteY9" fmla="*/ 426237 h 568477"/>
                <a:gd name="connsiteX10" fmla="*/ 567111 w 566904"/>
                <a:gd name="connsiteY10" fmla="*/ 469169 h 568477"/>
                <a:gd name="connsiteX11" fmla="*/ 567305 w 566904"/>
                <a:gd name="connsiteY11" fmla="*/ 481893 h 568477"/>
                <a:gd name="connsiteX12" fmla="*/ 544812 w 566904"/>
                <a:gd name="connsiteY12" fmla="*/ 550520 h 568477"/>
                <a:gd name="connsiteX13" fmla="*/ 468909 w 566904"/>
                <a:gd name="connsiteY13" fmla="*/ 567588 h 568477"/>
                <a:gd name="connsiteX14" fmla="*/ 455182 w 566904"/>
                <a:gd name="connsiteY14" fmla="*/ 567716 h 568477"/>
                <a:gd name="connsiteX15" fmla="*/ 410429 w 566904"/>
                <a:gd name="connsiteY15" fmla="*/ 567832 h 568477"/>
                <a:gd name="connsiteX16" fmla="*/ 379231 w 566904"/>
                <a:gd name="connsiteY16" fmla="*/ 567947 h 568477"/>
                <a:gd name="connsiteX17" fmla="*/ 313914 w 566904"/>
                <a:gd name="connsiteY17" fmla="*/ 567993 h 568477"/>
                <a:gd name="connsiteX18" fmla="*/ 230275 w 566904"/>
                <a:gd name="connsiteY18" fmla="*/ 568318 h 568477"/>
                <a:gd name="connsiteX19" fmla="*/ 165874 w 566904"/>
                <a:gd name="connsiteY19" fmla="*/ 568443 h 568477"/>
                <a:gd name="connsiteX20" fmla="*/ 135037 w 566904"/>
                <a:gd name="connsiteY20" fmla="*/ 568589 h 568477"/>
                <a:gd name="connsiteX21" fmla="*/ 91912 w 566904"/>
                <a:gd name="connsiteY21" fmla="*/ 568563 h 568477"/>
                <a:gd name="connsiteX22" fmla="*/ 79093 w 566904"/>
                <a:gd name="connsiteY22" fmla="*/ 568764 h 568477"/>
                <a:gd name="connsiteX23" fmla="*/ 28706 w 566904"/>
                <a:gd name="connsiteY23" fmla="*/ 553681 h 568477"/>
                <a:gd name="connsiteX24" fmla="*/ 400 w 566904"/>
                <a:gd name="connsiteY24" fmla="*/ 499754 h 568477"/>
                <a:gd name="connsiteX25" fmla="*/ 30975 w 566904"/>
                <a:gd name="connsiteY25" fmla="*/ 435731 h 568477"/>
                <a:gd name="connsiteX26" fmla="*/ 87542 w 566904"/>
                <a:gd name="connsiteY26" fmla="*/ 424616 h 568477"/>
                <a:gd name="connsiteX27" fmla="*/ 98609 w 566904"/>
                <a:gd name="connsiteY27" fmla="*/ 424612 h 568477"/>
                <a:gd name="connsiteX28" fmla="*/ 134725 w 566904"/>
                <a:gd name="connsiteY28" fmla="*/ 424774 h 568477"/>
                <a:gd name="connsiteX29" fmla="*/ 159805 w 566904"/>
                <a:gd name="connsiteY29" fmla="*/ 424817 h 568477"/>
                <a:gd name="connsiteX30" fmla="*/ 225743 w 566904"/>
                <a:gd name="connsiteY30" fmla="*/ 425064 h 568477"/>
                <a:gd name="connsiteX31" fmla="*/ 293058 w 566904"/>
                <a:gd name="connsiteY31" fmla="*/ 425262 h 568477"/>
                <a:gd name="connsiteX32" fmla="*/ 425083 w 566904"/>
                <a:gd name="connsiteY32" fmla="*/ 425749 h 568477"/>
                <a:gd name="connsiteX33" fmla="*/ 424949 w 566904"/>
                <a:gd name="connsiteY33" fmla="*/ 411740 h 568477"/>
                <a:gd name="connsiteX34" fmla="*/ 424049 w 566904"/>
                <a:gd name="connsiteY34" fmla="*/ 280888 h 568477"/>
                <a:gd name="connsiteX35" fmla="*/ 423578 w 566904"/>
                <a:gd name="connsiteY35" fmla="*/ 213619 h 568477"/>
                <a:gd name="connsiteX36" fmla="*/ 423190 w 566904"/>
                <a:gd name="connsiteY36" fmla="*/ 148672 h 568477"/>
                <a:gd name="connsiteX37" fmla="*/ 422973 w 566904"/>
                <a:gd name="connsiteY37" fmla="*/ 123924 h 568477"/>
                <a:gd name="connsiteX38" fmla="*/ 422818 w 566904"/>
                <a:gd name="connsiteY38" fmla="*/ 89197 h 568477"/>
                <a:gd name="connsiteX39" fmla="*/ 422683 w 566904"/>
                <a:gd name="connsiteY39" fmla="*/ 69248 h 568477"/>
                <a:gd name="connsiteX40" fmla="*/ 459068 w 566904"/>
                <a:gd name="connsiteY40" fmla="*/ 9638 h 568477"/>
                <a:gd name="connsiteX41" fmla="*/ 509891 w 566904"/>
                <a:gd name="connsiteY41" fmla="*/ 1528 h 56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66904" h="568477">
                  <a:moveTo>
                    <a:pt x="509891" y="1528"/>
                  </a:moveTo>
                  <a:cubicBezTo>
                    <a:pt x="536518" y="11452"/>
                    <a:pt x="552062" y="26016"/>
                    <a:pt x="564767" y="51436"/>
                  </a:cubicBezTo>
                  <a:cubicBezTo>
                    <a:pt x="565337" y="65869"/>
                    <a:pt x="565604" y="80185"/>
                    <a:pt x="565650" y="94622"/>
                  </a:cubicBezTo>
                  <a:cubicBezTo>
                    <a:pt x="565682" y="99095"/>
                    <a:pt x="565715" y="103567"/>
                    <a:pt x="565749" y="108175"/>
                  </a:cubicBezTo>
                  <a:cubicBezTo>
                    <a:pt x="565848" y="123022"/>
                    <a:pt x="565906" y="137868"/>
                    <a:pt x="565955" y="152715"/>
                  </a:cubicBezTo>
                  <a:cubicBezTo>
                    <a:pt x="565976" y="157783"/>
                    <a:pt x="565996" y="162851"/>
                    <a:pt x="566017" y="168073"/>
                  </a:cubicBezTo>
                  <a:cubicBezTo>
                    <a:pt x="566121" y="194907"/>
                    <a:pt x="566192" y="221741"/>
                    <a:pt x="566239" y="248576"/>
                  </a:cubicBezTo>
                  <a:cubicBezTo>
                    <a:pt x="566294" y="276278"/>
                    <a:pt x="566466" y="303978"/>
                    <a:pt x="566664" y="331680"/>
                  </a:cubicBezTo>
                  <a:cubicBezTo>
                    <a:pt x="566795" y="352990"/>
                    <a:pt x="566836" y="374299"/>
                    <a:pt x="566854" y="395609"/>
                  </a:cubicBezTo>
                  <a:cubicBezTo>
                    <a:pt x="566878" y="405818"/>
                    <a:pt x="566936" y="416028"/>
                    <a:pt x="567029" y="426237"/>
                  </a:cubicBezTo>
                  <a:cubicBezTo>
                    <a:pt x="567151" y="440550"/>
                    <a:pt x="567146" y="454857"/>
                    <a:pt x="567111" y="469169"/>
                  </a:cubicBezTo>
                  <a:cubicBezTo>
                    <a:pt x="567175" y="473368"/>
                    <a:pt x="567239" y="477567"/>
                    <a:pt x="567305" y="481893"/>
                  </a:cubicBezTo>
                  <a:cubicBezTo>
                    <a:pt x="567054" y="510435"/>
                    <a:pt x="562167" y="527527"/>
                    <a:pt x="544812" y="550520"/>
                  </a:cubicBezTo>
                  <a:cubicBezTo>
                    <a:pt x="520582" y="567846"/>
                    <a:pt x="497583" y="567688"/>
                    <a:pt x="468909" y="567588"/>
                  </a:cubicBezTo>
                  <a:cubicBezTo>
                    <a:pt x="464379" y="567631"/>
                    <a:pt x="459849" y="567673"/>
                    <a:pt x="455182" y="567716"/>
                  </a:cubicBezTo>
                  <a:cubicBezTo>
                    <a:pt x="440263" y="567833"/>
                    <a:pt x="425347" y="567838"/>
                    <a:pt x="410429" y="567832"/>
                  </a:cubicBezTo>
                  <a:cubicBezTo>
                    <a:pt x="400029" y="567868"/>
                    <a:pt x="389630" y="567906"/>
                    <a:pt x="379231" y="567947"/>
                  </a:cubicBezTo>
                  <a:cubicBezTo>
                    <a:pt x="357458" y="568014"/>
                    <a:pt x="335686" y="568022"/>
                    <a:pt x="313914" y="567993"/>
                  </a:cubicBezTo>
                  <a:cubicBezTo>
                    <a:pt x="286032" y="567964"/>
                    <a:pt x="258155" y="568116"/>
                    <a:pt x="230275" y="568318"/>
                  </a:cubicBezTo>
                  <a:cubicBezTo>
                    <a:pt x="208807" y="568447"/>
                    <a:pt x="187341" y="568461"/>
                    <a:pt x="165874" y="568443"/>
                  </a:cubicBezTo>
                  <a:cubicBezTo>
                    <a:pt x="155594" y="568452"/>
                    <a:pt x="145315" y="568500"/>
                    <a:pt x="135037" y="568589"/>
                  </a:cubicBezTo>
                  <a:cubicBezTo>
                    <a:pt x="120659" y="568699"/>
                    <a:pt x="106289" y="568651"/>
                    <a:pt x="91912" y="568563"/>
                  </a:cubicBezTo>
                  <a:cubicBezTo>
                    <a:pt x="85566" y="568662"/>
                    <a:pt x="85566" y="568662"/>
                    <a:pt x="79093" y="568764"/>
                  </a:cubicBezTo>
                  <a:cubicBezTo>
                    <a:pt x="58403" y="568470"/>
                    <a:pt x="45095" y="566923"/>
                    <a:pt x="28706" y="553681"/>
                  </a:cubicBezTo>
                  <a:cubicBezTo>
                    <a:pt x="12510" y="536917"/>
                    <a:pt x="1821" y="523711"/>
                    <a:pt x="400" y="499754"/>
                  </a:cubicBezTo>
                  <a:cubicBezTo>
                    <a:pt x="2011" y="470652"/>
                    <a:pt x="10008" y="455731"/>
                    <a:pt x="30975" y="435731"/>
                  </a:cubicBezTo>
                  <a:cubicBezTo>
                    <a:pt x="48895" y="423712"/>
                    <a:pt x="66696" y="424398"/>
                    <a:pt x="87542" y="424616"/>
                  </a:cubicBezTo>
                  <a:cubicBezTo>
                    <a:pt x="91194" y="424615"/>
                    <a:pt x="94846" y="424613"/>
                    <a:pt x="98609" y="424612"/>
                  </a:cubicBezTo>
                  <a:cubicBezTo>
                    <a:pt x="110648" y="424619"/>
                    <a:pt x="122686" y="424696"/>
                    <a:pt x="134725" y="424774"/>
                  </a:cubicBezTo>
                  <a:cubicBezTo>
                    <a:pt x="143085" y="424793"/>
                    <a:pt x="151445" y="424807"/>
                    <a:pt x="159805" y="424817"/>
                  </a:cubicBezTo>
                  <a:cubicBezTo>
                    <a:pt x="181785" y="424855"/>
                    <a:pt x="203764" y="424953"/>
                    <a:pt x="225743" y="425064"/>
                  </a:cubicBezTo>
                  <a:cubicBezTo>
                    <a:pt x="248181" y="425166"/>
                    <a:pt x="270619" y="425211"/>
                    <a:pt x="293058" y="425262"/>
                  </a:cubicBezTo>
                  <a:cubicBezTo>
                    <a:pt x="337066" y="425369"/>
                    <a:pt x="381075" y="425539"/>
                    <a:pt x="425083" y="425749"/>
                  </a:cubicBezTo>
                  <a:cubicBezTo>
                    <a:pt x="425039" y="421126"/>
                    <a:pt x="424994" y="416503"/>
                    <a:pt x="424949" y="411740"/>
                  </a:cubicBezTo>
                  <a:cubicBezTo>
                    <a:pt x="424548" y="368123"/>
                    <a:pt x="424245" y="324506"/>
                    <a:pt x="424049" y="280888"/>
                  </a:cubicBezTo>
                  <a:cubicBezTo>
                    <a:pt x="423945" y="258464"/>
                    <a:pt x="423804" y="236042"/>
                    <a:pt x="423578" y="213619"/>
                  </a:cubicBezTo>
                  <a:cubicBezTo>
                    <a:pt x="423360" y="191970"/>
                    <a:pt x="423241" y="170322"/>
                    <a:pt x="423190" y="148672"/>
                  </a:cubicBezTo>
                  <a:cubicBezTo>
                    <a:pt x="423153" y="140423"/>
                    <a:pt x="423081" y="132173"/>
                    <a:pt x="422973" y="123924"/>
                  </a:cubicBezTo>
                  <a:cubicBezTo>
                    <a:pt x="422828" y="112346"/>
                    <a:pt x="422808" y="100775"/>
                    <a:pt x="422818" y="89197"/>
                  </a:cubicBezTo>
                  <a:cubicBezTo>
                    <a:pt x="422773" y="82613"/>
                    <a:pt x="422729" y="76030"/>
                    <a:pt x="422683" y="69248"/>
                  </a:cubicBezTo>
                  <a:cubicBezTo>
                    <a:pt x="426344" y="42079"/>
                    <a:pt x="438489" y="27024"/>
                    <a:pt x="459068" y="9638"/>
                  </a:cubicBezTo>
                  <a:cubicBezTo>
                    <a:pt x="478064" y="-50"/>
                    <a:pt x="488810" y="-1108"/>
                    <a:pt x="509891" y="1528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9" name="Freihandform 58">
              <a:extLst>
                <a:ext uri="{FF2B5EF4-FFF2-40B4-BE49-F238E27FC236}">
                  <a16:creationId xmlns:a16="http://schemas.microsoft.com/office/drawing/2014/main" id="{CFAD1D51-5C0C-789D-B2A1-0A9B4DA1D904}"/>
                </a:ext>
              </a:extLst>
            </p:cNvPr>
            <p:cNvSpPr/>
            <p:nvPr/>
          </p:nvSpPr>
          <p:spPr>
            <a:xfrm>
              <a:off x="1561718" y="1841282"/>
              <a:ext cx="567182" cy="567676"/>
            </a:xfrm>
            <a:custGeom>
              <a:avLst/>
              <a:gdLst>
                <a:gd name="connsiteX0" fmla="*/ 96447 w 567182"/>
                <a:gd name="connsiteY0" fmla="*/ 233 h 567676"/>
                <a:gd name="connsiteX1" fmla="*/ 110003 w 567182"/>
                <a:gd name="connsiteY1" fmla="*/ 127 h 567676"/>
                <a:gd name="connsiteX2" fmla="*/ 154199 w 567182"/>
                <a:gd name="connsiteY2" fmla="*/ 165 h 567676"/>
                <a:gd name="connsiteX3" fmla="*/ 185025 w 567182"/>
                <a:gd name="connsiteY3" fmla="*/ 107 h 567676"/>
                <a:gd name="connsiteX4" fmla="*/ 249575 w 567182"/>
                <a:gd name="connsiteY4" fmla="*/ 214 h 567676"/>
                <a:gd name="connsiteX5" fmla="*/ 332172 w 567182"/>
                <a:gd name="connsiteY5" fmla="*/ 142 h 567676"/>
                <a:gd name="connsiteX6" fmla="*/ 395816 w 567182"/>
                <a:gd name="connsiteY6" fmla="*/ 145 h 567676"/>
                <a:gd name="connsiteX7" fmla="*/ 426265 w 567182"/>
                <a:gd name="connsiteY7" fmla="*/ 95 h 567676"/>
                <a:gd name="connsiteX8" fmla="*/ 468885 w 567182"/>
                <a:gd name="connsiteY8" fmla="*/ 233 h 567676"/>
                <a:gd name="connsiteX9" fmla="*/ 481509 w 567182"/>
                <a:gd name="connsiteY9" fmla="*/ 111 h 567676"/>
                <a:gd name="connsiteX10" fmla="*/ 549885 w 567182"/>
                <a:gd name="connsiteY10" fmla="*/ 22780 h 567676"/>
                <a:gd name="connsiteX11" fmla="*/ 566867 w 567182"/>
                <a:gd name="connsiteY11" fmla="*/ 93157 h 567676"/>
                <a:gd name="connsiteX12" fmla="*/ 566970 w 567182"/>
                <a:gd name="connsiteY12" fmla="*/ 106888 h 567676"/>
                <a:gd name="connsiteX13" fmla="*/ 567014 w 567182"/>
                <a:gd name="connsiteY13" fmla="*/ 151742 h 567676"/>
                <a:gd name="connsiteX14" fmla="*/ 567093 w 567182"/>
                <a:gd name="connsiteY14" fmla="*/ 182975 h 567676"/>
                <a:gd name="connsiteX15" fmla="*/ 567076 w 567182"/>
                <a:gd name="connsiteY15" fmla="*/ 248409 h 567676"/>
                <a:gd name="connsiteX16" fmla="*/ 567265 w 567182"/>
                <a:gd name="connsiteY16" fmla="*/ 332202 h 567676"/>
                <a:gd name="connsiteX17" fmla="*/ 567327 w 567182"/>
                <a:gd name="connsiteY17" fmla="*/ 396695 h 567676"/>
                <a:gd name="connsiteX18" fmla="*/ 567418 w 567182"/>
                <a:gd name="connsiteY18" fmla="*/ 427587 h 567676"/>
                <a:gd name="connsiteX19" fmla="*/ 567354 w 567182"/>
                <a:gd name="connsiteY19" fmla="*/ 470804 h 567676"/>
                <a:gd name="connsiteX20" fmla="*/ 567500 w 567182"/>
                <a:gd name="connsiteY20" fmla="*/ 483652 h 567676"/>
                <a:gd name="connsiteX21" fmla="*/ 544896 w 567182"/>
                <a:gd name="connsiteY21" fmla="*/ 546818 h 567676"/>
                <a:gd name="connsiteX22" fmla="*/ 498790 w 567182"/>
                <a:gd name="connsiteY22" fmla="*/ 567756 h 567676"/>
                <a:gd name="connsiteX23" fmla="*/ 435145 w 567182"/>
                <a:gd name="connsiteY23" fmla="*/ 536836 h 567676"/>
                <a:gd name="connsiteX24" fmla="*/ 424035 w 567182"/>
                <a:gd name="connsiteY24" fmla="*/ 480246 h 567676"/>
                <a:gd name="connsiteX25" fmla="*/ 424030 w 567182"/>
                <a:gd name="connsiteY25" fmla="*/ 469173 h 567676"/>
                <a:gd name="connsiteX26" fmla="*/ 424193 w 567182"/>
                <a:gd name="connsiteY26" fmla="*/ 433042 h 567676"/>
                <a:gd name="connsiteX27" fmla="*/ 424236 w 567182"/>
                <a:gd name="connsiteY27" fmla="*/ 407951 h 567676"/>
                <a:gd name="connsiteX28" fmla="*/ 424482 w 567182"/>
                <a:gd name="connsiteY28" fmla="*/ 341985 h 567676"/>
                <a:gd name="connsiteX29" fmla="*/ 424680 w 567182"/>
                <a:gd name="connsiteY29" fmla="*/ 274642 h 567676"/>
                <a:gd name="connsiteX30" fmla="*/ 425167 w 567182"/>
                <a:gd name="connsiteY30" fmla="*/ 142560 h 567676"/>
                <a:gd name="connsiteX31" fmla="*/ 411164 w 567182"/>
                <a:gd name="connsiteY31" fmla="*/ 142694 h 567676"/>
                <a:gd name="connsiteX32" fmla="*/ 280368 w 567182"/>
                <a:gd name="connsiteY32" fmla="*/ 143594 h 567676"/>
                <a:gd name="connsiteX33" fmla="*/ 213128 w 567182"/>
                <a:gd name="connsiteY33" fmla="*/ 144066 h 567676"/>
                <a:gd name="connsiteX34" fmla="*/ 148209 w 567182"/>
                <a:gd name="connsiteY34" fmla="*/ 144454 h 567676"/>
                <a:gd name="connsiteX35" fmla="*/ 123471 w 567182"/>
                <a:gd name="connsiteY35" fmla="*/ 144671 h 567676"/>
                <a:gd name="connsiteX36" fmla="*/ 88759 w 567182"/>
                <a:gd name="connsiteY36" fmla="*/ 144826 h 567676"/>
                <a:gd name="connsiteX37" fmla="*/ 68818 w 567182"/>
                <a:gd name="connsiteY37" fmla="*/ 144960 h 567676"/>
                <a:gd name="connsiteX38" fmla="*/ 12040 w 567182"/>
                <a:gd name="connsiteY38" fmla="*/ 112303 h 567676"/>
                <a:gd name="connsiteX39" fmla="*/ 1127 w 567182"/>
                <a:gd name="connsiteY39" fmla="*/ 52725 h 567676"/>
                <a:gd name="connsiteX40" fmla="*/ 96447 w 567182"/>
                <a:gd name="connsiteY40" fmla="*/ 233 h 567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67182" h="567676">
                  <a:moveTo>
                    <a:pt x="96447" y="233"/>
                  </a:moveTo>
                  <a:cubicBezTo>
                    <a:pt x="100921" y="198"/>
                    <a:pt x="105394" y="163"/>
                    <a:pt x="110003" y="127"/>
                  </a:cubicBezTo>
                  <a:cubicBezTo>
                    <a:pt x="124737" y="40"/>
                    <a:pt x="139465" y="97"/>
                    <a:pt x="154199" y="165"/>
                  </a:cubicBezTo>
                  <a:cubicBezTo>
                    <a:pt x="164474" y="151"/>
                    <a:pt x="174750" y="132"/>
                    <a:pt x="185025" y="107"/>
                  </a:cubicBezTo>
                  <a:cubicBezTo>
                    <a:pt x="206542" y="78"/>
                    <a:pt x="228058" y="120"/>
                    <a:pt x="249575" y="214"/>
                  </a:cubicBezTo>
                  <a:cubicBezTo>
                    <a:pt x="277109" y="327"/>
                    <a:pt x="304638" y="262"/>
                    <a:pt x="332172" y="142"/>
                  </a:cubicBezTo>
                  <a:cubicBezTo>
                    <a:pt x="353387" y="70"/>
                    <a:pt x="374601" y="93"/>
                    <a:pt x="395816" y="145"/>
                  </a:cubicBezTo>
                  <a:cubicBezTo>
                    <a:pt x="405966" y="158"/>
                    <a:pt x="416116" y="142"/>
                    <a:pt x="426265" y="95"/>
                  </a:cubicBezTo>
                  <a:cubicBezTo>
                    <a:pt x="440474" y="45"/>
                    <a:pt x="454677" y="122"/>
                    <a:pt x="468885" y="233"/>
                  </a:cubicBezTo>
                  <a:cubicBezTo>
                    <a:pt x="475134" y="173"/>
                    <a:pt x="475134" y="173"/>
                    <a:pt x="481509" y="111"/>
                  </a:cubicBezTo>
                  <a:cubicBezTo>
                    <a:pt x="509917" y="520"/>
                    <a:pt x="526801" y="5850"/>
                    <a:pt x="549885" y="22780"/>
                  </a:cubicBezTo>
                  <a:cubicBezTo>
                    <a:pt x="568535" y="44062"/>
                    <a:pt x="567009" y="66227"/>
                    <a:pt x="566867" y="93157"/>
                  </a:cubicBezTo>
                  <a:cubicBezTo>
                    <a:pt x="566901" y="97688"/>
                    <a:pt x="566935" y="102220"/>
                    <a:pt x="566970" y="106888"/>
                  </a:cubicBezTo>
                  <a:cubicBezTo>
                    <a:pt x="567062" y="121840"/>
                    <a:pt x="567042" y="136790"/>
                    <a:pt x="567014" y="151742"/>
                  </a:cubicBezTo>
                  <a:cubicBezTo>
                    <a:pt x="567037" y="162153"/>
                    <a:pt x="567063" y="172564"/>
                    <a:pt x="567093" y="182975"/>
                  </a:cubicBezTo>
                  <a:cubicBezTo>
                    <a:pt x="567138" y="204786"/>
                    <a:pt x="567126" y="226597"/>
                    <a:pt x="567076" y="248409"/>
                  </a:cubicBezTo>
                  <a:cubicBezTo>
                    <a:pt x="567019" y="276341"/>
                    <a:pt x="567120" y="304270"/>
                    <a:pt x="567265" y="332202"/>
                  </a:cubicBezTo>
                  <a:cubicBezTo>
                    <a:pt x="567357" y="353700"/>
                    <a:pt x="567355" y="375197"/>
                    <a:pt x="567327" y="396695"/>
                  </a:cubicBezTo>
                  <a:cubicBezTo>
                    <a:pt x="567326" y="406992"/>
                    <a:pt x="567356" y="417290"/>
                    <a:pt x="567418" y="427587"/>
                  </a:cubicBezTo>
                  <a:cubicBezTo>
                    <a:pt x="567493" y="441994"/>
                    <a:pt x="567439" y="456396"/>
                    <a:pt x="567354" y="470804"/>
                  </a:cubicBezTo>
                  <a:cubicBezTo>
                    <a:pt x="567402" y="475044"/>
                    <a:pt x="567450" y="479284"/>
                    <a:pt x="567500" y="483652"/>
                  </a:cubicBezTo>
                  <a:cubicBezTo>
                    <a:pt x="567168" y="510422"/>
                    <a:pt x="562460" y="525445"/>
                    <a:pt x="544896" y="546818"/>
                  </a:cubicBezTo>
                  <a:cubicBezTo>
                    <a:pt x="531278" y="559514"/>
                    <a:pt x="517400" y="566134"/>
                    <a:pt x="498790" y="567756"/>
                  </a:cubicBezTo>
                  <a:cubicBezTo>
                    <a:pt x="470013" y="566108"/>
                    <a:pt x="454876" y="557539"/>
                    <a:pt x="435145" y="536836"/>
                  </a:cubicBezTo>
                  <a:cubicBezTo>
                    <a:pt x="423130" y="518908"/>
                    <a:pt x="423816" y="501100"/>
                    <a:pt x="424035" y="480246"/>
                  </a:cubicBezTo>
                  <a:cubicBezTo>
                    <a:pt x="424033" y="476592"/>
                    <a:pt x="424032" y="472938"/>
                    <a:pt x="424030" y="469173"/>
                  </a:cubicBezTo>
                  <a:cubicBezTo>
                    <a:pt x="424037" y="457129"/>
                    <a:pt x="424115" y="445086"/>
                    <a:pt x="424193" y="433042"/>
                  </a:cubicBezTo>
                  <a:cubicBezTo>
                    <a:pt x="424211" y="424679"/>
                    <a:pt x="424226" y="416315"/>
                    <a:pt x="424236" y="407951"/>
                  </a:cubicBezTo>
                  <a:cubicBezTo>
                    <a:pt x="424274" y="385962"/>
                    <a:pt x="424372" y="363974"/>
                    <a:pt x="424482" y="341985"/>
                  </a:cubicBezTo>
                  <a:cubicBezTo>
                    <a:pt x="424584" y="319537"/>
                    <a:pt x="424630" y="297089"/>
                    <a:pt x="424680" y="274642"/>
                  </a:cubicBezTo>
                  <a:cubicBezTo>
                    <a:pt x="424787" y="230614"/>
                    <a:pt x="424957" y="186587"/>
                    <a:pt x="425167" y="142560"/>
                  </a:cubicBezTo>
                  <a:cubicBezTo>
                    <a:pt x="418236" y="142626"/>
                    <a:pt x="418236" y="142626"/>
                    <a:pt x="411164" y="142694"/>
                  </a:cubicBezTo>
                  <a:cubicBezTo>
                    <a:pt x="367566" y="143095"/>
                    <a:pt x="323968" y="143398"/>
                    <a:pt x="280368" y="143594"/>
                  </a:cubicBezTo>
                  <a:cubicBezTo>
                    <a:pt x="257954" y="143698"/>
                    <a:pt x="235541" y="143839"/>
                    <a:pt x="213128" y="144066"/>
                  </a:cubicBezTo>
                  <a:cubicBezTo>
                    <a:pt x="191488" y="144283"/>
                    <a:pt x="169850" y="144402"/>
                    <a:pt x="148209" y="144454"/>
                  </a:cubicBezTo>
                  <a:cubicBezTo>
                    <a:pt x="139963" y="144491"/>
                    <a:pt x="131716" y="144563"/>
                    <a:pt x="123471" y="144671"/>
                  </a:cubicBezTo>
                  <a:cubicBezTo>
                    <a:pt x="111898" y="144816"/>
                    <a:pt x="100332" y="144835"/>
                    <a:pt x="88759" y="144826"/>
                  </a:cubicBezTo>
                  <a:cubicBezTo>
                    <a:pt x="78888" y="144893"/>
                    <a:pt x="78888" y="144893"/>
                    <a:pt x="68818" y="144960"/>
                  </a:cubicBezTo>
                  <a:cubicBezTo>
                    <a:pt x="43933" y="141605"/>
                    <a:pt x="28462" y="130998"/>
                    <a:pt x="12040" y="112303"/>
                  </a:cubicBezTo>
                  <a:cubicBezTo>
                    <a:pt x="-68" y="92539"/>
                    <a:pt x="-798" y="75454"/>
                    <a:pt x="1127" y="52725"/>
                  </a:cubicBezTo>
                  <a:cubicBezTo>
                    <a:pt x="22769" y="10255"/>
                    <a:pt x="51810" y="-199"/>
                    <a:pt x="96447" y="233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0" name="Freihandform 59">
              <a:extLst>
                <a:ext uri="{FF2B5EF4-FFF2-40B4-BE49-F238E27FC236}">
                  <a16:creationId xmlns:a16="http://schemas.microsoft.com/office/drawing/2014/main" id="{09F89013-9EB0-DC78-0E45-71A473349DAC}"/>
                </a:ext>
              </a:extLst>
            </p:cNvPr>
            <p:cNvSpPr/>
            <p:nvPr/>
          </p:nvSpPr>
          <p:spPr>
            <a:xfrm>
              <a:off x="2701910" y="2786528"/>
              <a:ext cx="645509" cy="699306"/>
            </a:xfrm>
            <a:custGeom>
              <a:avLst/>
              <a:gdLst>
                <a:gd name="connsiteX0" fmla="*/ 491500 w 645509"/>
                <a:gd name="connsiteY0" fmla="*/ 23092 h 699306"/>
                <a:gd name="connsiteX1" fmla="*/ 505570 w 645509"/>
                <a:gd name="connsiteY1" fmla="*/ 27459 h 699306"/>
                <a:gd name="connsiteX2" fmla="*/ 646150 w 645509"/>
                <a:gd name="connsiteY2" fmla="*/ 132891 h 699306"/>
                <a:gd name="connsiteX3" fmla="*/ 624948 w 645509"/>
                <a:gd name="connsiteY3" fmla="*/ 169386 h 699306"/>
                <a:gd name="connsiteX4" fmla="*/ 616140 w 645509"/>
                <a:gd name="connsiteY4" fmla="*/ 177438 h 699306"/>
                <a:gd name="connsiteX5" fmla="*/ 593710 w 645509"/>
                <a:gd name="connsiteY5" fmla="*/ 182273 h 699306"/>
                <a:gd name="connsiteX6" fmla="*/ 563524 w 645509"/>
                <a:gd name="connsiteY6" fmla="*/ 159716 h 699306"/>
                <a:gd name="connsiteX7" fmla="*/ 386425 w 645509"/>
                <a:gd name="connsiteY7" fmla="*/ 81617 h 699306"/>
                <a:gd name="connsiteX8" fmla="*/ 232087 w 645509"/>
                <a:gd name="connsiteY8" fmla="*/ 107936 h 699306"/>
                <a:gd name="connsiteX9" fmla="*/ 218174 w 645509"/>
                <a:gd name="connsiteY9" fmla="*/ 115384 h 699306"/>
                <a:gd name="connsiteX10" fmla="*/ 92404 w 645509"/>
                <a:gd name="connsiteY10" fmla="*/ 272634 h 699306"/>
                <a:gd name="connsiteX11" fmla="*/ 97392 w 645509"/>
                <a:gd name="connsiteY11" fmla="*/ 437332 h 699306"/>
                <a:gd name="connsiteX12" fmla="*/ 102206 w 645509"/>
                <a:gd name="connsiteY12" fmla="*/ 451544 h 699306"/>
                <a:gd name="connsiteX13" fmla="*/ 228677 w 645509"/>
                <a:gd name="connsiteY13" fmla="*/ 594719 h 699306"/>
                <a:gd name="connsiteX14" fmla="*/ 276986 w 645509"/>
                <a:gd name="connsiteY14" fmla="*/ 612011 h 699306"/>
                <a:gd name="connsiteX15" fmla="*/ 290724 w 645509"/>
                <a:gd name="connsiteY15" fmla="*/ 617567 h 699306"/>
                <a:gd name="connsiteX16" fmla="*/ 357740 w 645509"/>
                <a:gd name="connsiteY16" fmla="*/ 623552 h 699306"/>
                <a:gd name="connsiteX17" fmla="*/ 371945 w 645509"/>
                <a:gd name="connsiteY17" fmla="*/ 623467 h 699306"/>
                <a:gd name="connsiteX18" fmla="*/ 466556 w 645509"/>
                <a:gd name="connsiteY18" fmla="*/ 607020 h 699306"/>
                <a:gd name="connsiteX19" fmla="*/ 481191 w 645509"/>
                <a:gd name="connsiteY19" fmla="*/ 600938 h 699306"/>
                <a:gd name="connsiteX20" fmla="*/ 568961 w 645509"/>
                <a:gd name="connsiteY20" fmla="*/ 541418 h 699306"/>
                <a:gd name="connsiteX21" fmla="*/ 606240 w 645509"/>
                <a:gd name="connsiteY21" fmla="*/ 527167 h 699306"/>
                <a:gd name="connsiteX22" fmla="*/ 627754 w 645509"/>
                <a:gd name="connsiteY22" fmla="*/ 541827 h 699306"/>
                <a:gd name="connsiteX23" fmla="*/ 638296 w 645509"/>
                <a:gd name="connsiteY23" fmla="*/ 550386 h 699306"/>
                <a:gd name="connsiteX24" fmla="*/ 646150 w 645509"/>
                <a:gd name="connsiteY24" fmla="*/ 557112 h 699306"/>
                <a:gd name="connsiteX25" fmla="*/ 591274 w 645509"/>
                <a:gd name="connsiteY25" fmla="*/ 626984 h 699306"/>
                <a:gd name="connsiteX26" fmla="*/ 271373 w 645509"/>
                <a:gd name="connsiteY26" fmla="*/ 693424 h 699306"/>
                <a:gd name="connsiteX27" fmla="*/ 60464 w 645509"/>
                <a:gd name="connsiteY27" fmla="*/ 550015 h 699306"/>
                <a:gd name="connsiteX28" fmla="*/ 7596 w 645509"/>
                <a:gd name="connsiteY28" fmla="*/ 266707 h 699306"/>
                <a:gd name="connsiteX29" fmla="*/ 102381 w 645509"/>
                <a:gd name="connsiteY29" fmla="*/ 102945 h 699306"/>
                <a:gd name="connsiteX30" fmla="*/ 111053 w 645509"/>
                <a:gd name="connsiteY30" fmla="*/ 93393 h 699306"/>
                <a:gd name="connsiteX31" fmla="*/ 491500 w 645509"/>
                <a:gd name="connsiteY31" fmla="*/ 23092 h 699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45509" h="699306">
                  <a:moveTo>
                    <a:pt x="491500" y="23092"/>
                  </a:moveTo>
                  <a:cubicBezTo>
                    <a:pt x="496143" y="24533"/>
                    <a:pt x="500786" y="25974"/>
                    <a:pt x="505570" y="27459"/>
                  </a:cubicBezTo>
                  <a:cubicBezTo>
                    <a:pt x="553135" y="44166"/>
                    <a:pt x="621529" y="86706"/>
                    <a:pt x="646150" y="132891"/>
                  </a:cubicBezTo>
                  <a:cubicBezTo>
                    <a:pt x="644037" y="150114"/>
                    <a:pt x="637820" y="158104"/>
                    <a:pt x="624948" y="169386"/>
                  </a:cubicBezTo>
                  <a:cubicBezTo>
                    <a:pt x="622041" y="172043"/>
                    <a:pt x="619134" y="174700"/>
                    <a:pt x="616140" y="177438"/>
                  </a:cubicBezTo>
                  <a:cubicBezTo>
                    <a:pt x="606240" y="182799"/>
                    <a:pt x="606240" y="182799"/>
                    <a:pt x="593710" y="182273"/>
                  </a:cubicBezTo>
                  <a:cubicBezTo>
                    <a:pt x="579176" y="177045"/>
                    <a:pt x="573554" y="171344"/>
                    <a:pt x="563524" y="159716"/>
                  </a:cubicBezTo>
                  <a:cubicBezTo>
                    <a:pt x="517769" y="111609"/>
                    <a:pt x="452605" y="83677"/>
                    <a:pt x="386425" y="81617"/>
                  </a:cubicBezTo>
                  <a:cubicBezTo>
                    <a:pt x="329714" y="80249"/>
                    <a:pt x="282849" y="80143"/>
                    <a:pt x="232087" y="107936"/>
                  </a:cubicBezTo>
                  <a:cubicBezTo>
                    <a:pt x="227496" y="110394"/>
                    <a:pt x="222904" y="112852"/>
                    <a:pt x="218174" y="115384"/>
                  </a:cubicBezTo>
                  <a:cubicBezTo>
                    <a:pt x="153509" y="152214"/>
                    <a:pt x="115735" y="202031"/>
                    <a:pt x="92404" y="272634"/>
                  </a:cubicBezTo>
                  <a:cubicBezTo>
                    <a:pt x="81236" y="323157"/>
                    <a:pt x="80188" y="388218"/>
                    <a:pt x="97392" y="437332"/>
                  </a:cubicBezTo>
                  <a:cubicBezTo>
                    <a:pt x="98981" y="442022"/>
                    <a:pt x="100569" y="446712"/>
                    <a:pt x="102206" y="451544"/>
                  </a:cubicBezTo>
                  <a:cubicBezTo>
                    <a:pt x="125396" y="513334"/>
                    <a:pt x="167912" y="566578"/>
                    <a:pt x="228677" y="594719"/>
                  </a:cubicBezTo>
                  <a:cubicBezTo>
                    <a:pt x="244667" y="600961"/>
                    <a:pt x="260675" y="606669"/>
                    <a:pt x="276986" y="612011"/>
                  </a:cubicBezTo>
                  <a:cubicBezTo>
                    <a:pt x="281519" y="613845"/>
                    <a:pt x="286053" y="615678"/>
                    <a:pt x="290724" y="617567"/>
                  </a:cubicBezTo>
                  <a:cubicBezTo>
                    <a:pt x="313188" y="623706"/>
                    <a:pt x="334552" y="623696"/>
                    <a:pt x="357740" y="623552"/>
                  </a:cubicBezTo>
                  <a:cubicBezTo>
                    <a:pt x="362428" y="623524"/>
                    <a:pt x="367116" y="623496"/>
                    <a:pt x="371945" y="623467"/>
                  </a:cubicBezTo>
                  <a:cubicBezTo>
                    <a:pt x="405494" y="622879"/>
                    <a:pt x="435329" y="620091"/>
                    <a:pt x="466556" y="607020"/>
                  </a:cubicBezTo>
                  <a:cubicBezTo>
                    <a:pt x="471386" y="605013"/>
                    <a:pt x="476215" y="603006"/>
                    <a:pt x="481191" y="600938"/>
                  </a:cubicBezTo>
                  <a:cubicBezTo>
                    <a:pt x="514796" y="585520"/>
                    <a:pt x="541527" y="566132"/>
                    <a:pt x="568961" y="541418"/>
                  </a:cubicBezTo>
                  <a:cubicBezTo>
                    <a:pt x="582274" y="531424"/>
                    <a:pt x="589633" y="527537"/>
                    <a:pt x="606240" y="527167"/>
                  </a:cubicBezTo>
                  <a:cubicBezTo>
                    <a:pt x="617406" y="533230"/>
                    <a:pt x="617406" y="533230"/>
                    <a:pt x="627754" y="541827"/>
                  </a:cubicBezTo>
                  <a:cubicBezTo>
                    <a:pt x="631233" y="544652"/>
                    <a:pt x="634712" y="547476"/>
                    <a:pt x="638296" y="550386"/>
                  </a:cubicBezTo>
                  <a:cubicBezTo>
                    <a:pt x="640888" y="552605"/>
                    <a:pt x="643480" y="554825"/>
                    <a:pt x="646150" y="557112"/>
                  </a:cubicBezTo>
                  <a:cubicBezTo>
                    <a:pt x="641866" y="587741"/>
                    <a:pt x="614249" y="608529"/>
                    <a:pt x="591274" y="626984"/>
                  </a:cubicBezTo>
                  <a:cubicBezTo>
                    <a:pt x="495675" y="692911"/>
                    <a:pt x="385133" y="710578"/>
                    <a:pt x="271373" y="693424"/>
                  </a:cubicBezTo>
                  <a:cubicBezTo>
                    <a:pt x="183484" y="673230"/>
                    <a:pt x="110492" y="624347"/>
                    <a:pt x="60464" y="550015"/>
                  </a:cubicBezTo>
                  <a:cubicBezTo>
                    <a:pt x="6293" y="462562"/>
                    <a:pt x="-10404" y="368131"/>
                    <a:pt x="7596" y="266707"/>
                  </a:cubicBezTo>
                  <a:cubicBezTo>
                    <a:pt x="23651" y="202535"/>
                    <a:pt x="55312" y="149092"/>
                    <a:pt x="102381" y="102945"/>
                  </a:cubicBezTo>
                  <a:cubicBezTo>
                    <a:pt x="105243" y="99793"/>
                    <a:pt x="108104" y="96641"/>
                    <a:pt x="111053" y="93393"/>
                  </a:cubicBezTo>
                  <a:cubicBezTo>
                    <a:pt x="205479" y="-8965"/>
                    <a:pt x="366087" y="-17877"/>
                    <a:pt x="491500" y="23092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1" name="Freihandform 60">
              <a:extLst>
                <a:ext uri="{FF2B5EF4-FFF2-40B4-BE49-F238E27FC236}">
                  <a16:creationId xmlns:a16="http://schemas.microsoft.com/office/drawing/2014/main" id="{9490EE02-E10A-DE74-C90F-B94CC575E2F7}"/>
                </a:ext>
              </a:extLst>
            </p:cNvPr>
            <p:cNvSpPr/>
            <p:nvPr/>
          </p:nvSpPr>
          <p:spPr>
            <a:xfrm>
              <a:off x="4095566" y="2065020"/>
              <a:ext cx="382045" cy="390316"/>
            </a:xfrm>
            <a:custGeom>
              <a:avLst/>
              <a:gdLst>
                <a:gd name="connsiteX0" fmla="*/ 270811 w 382045"/>
                <a:gd name="connsiteY0" fmla="*/ 17419 h 390316"/>
                <a:gd name="connsiteX1" fmla="*/ 377172 w 382045"/>
                <a:gd name="connsiteY1" fmla="*/ 146577 h 390316"/>
                <a:gd name="connsiteX2" fmla="*/ 352540 w 382045"/>
                <a:gd name="connsiteY2" fmla="*/ 301605 h 390316"/>
                <a:gd name="connsiteX3" fmla="*/ 245225 w 382045"/>
                <a:gd name="connsiteY3" fmla="*/ 386078 h 390316"/>
                <a:gd name="connsiteX4" fmla="*/ 83832 w 382045"/>
                <a:gd name="connsiteY4" fmla="*/ 358297 h 390316"/>
                <a:gd name="connsiteX5" fmla="*/ 2084 w 382045"/>
                <a:gd name="connsiteY5" fmla="*/ 233292 h 390316"/>
                <a:gd name="connsiteX6" fmla="*/ 54933 w 382045"/>
                <a:gd name="connsiteY6" fmla="*/ 58886 h 390316"/>
                <a:gd name="connsiteX7" fmla="*/ 270811 w 382045"/>
                <a:gd name="connsiteY7" fmla="*/ 17419 h 390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2045" h="390316">
                  <a:moveTo>
                    <a:pt x="270811" y="17419"/>
                  </a:moveTo>
                  <a:cubicBezTo>
                    <a:pt x="322409" y="47767"/>
                    <a:pt x="358355" y="89110"/>
                    <a:pt x="377172" y="146577"/>
                  </a:cubicBezTo>
                  <a:cubicBezTo>
                    <a:pt x="389442" y="201087"/>
                    <a:pt x="382373" y="254362"/>
                    <a:pt x="352540" y="301605"/>
                  </a:cubicBezTo>
                  <a:cubicBezTo>
                    <a:pt x="325076" y="339882"/>
                    <a:pt x="292008" y="373387"/>
                    <a:pt x="245225" y="386078"/>
                  </a:cubicBezTo>
                  <a:cubicBezTo>
                    <a:pt x="187708" y="394205"/>
                    <a:pt x="131673" y="394068"/>
                    <a:pt x="83832" y="358297"/>
                  </a:cubicBezTo>
                  <a:cubicBezTo>
                    <a:pt x="44704" y="325126"/>
                    <a:pt x="11236" y="285025"/>
                    <a:pt x="2084" y="233292"/>
                  </a:cubicBezTo>
                  <a:cubicBezTo>
                    <a:pt x="-3549" y="161450"/>
                    <a:pt x="9620" y="114218"/>
                    <a:pt x="54933" y="58886"/>
                  </a:cubicBezTo>
                  <a:cubicBezTo>
                    <a:pt x="107593" y="1482"/>
                    <a:pt x="200174" y="-16956"/>
                    <a:pt x="270811" y="17419"/>
                  </a:cubicBezTo>
                  <a:close/>
                </a:path>
              </a:pathLst>
            </a:custGeom>
            <a:solidFill>
              <a:schemeClr val="bg1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2" name="Freihandform 61">
              <a:extLst>
                <a:ext uri="{FF2B5EF4-FFF2-40B4-BE49-F238E27FC236}">
                  <a16:creationId xmlns:a16="http://schemas.microsoft.com/office/drawing/2014/main" id="{4CA901B7-C803-BF37-9CFA-5CD1860FFFF1}"/>
                </a:ext>
              </a:extLst>
            </p:cNvPr>
            <p:cNvSpPr/>
            <p:nvPr/>
          </p:nvSpPr>
          <p:spPr>
            <a:xfrm>
              <a:off x="6043844" y="2065081"/>
              <a:ext cx="384654" cy="389173"/>
            </a:xfrm>
            <a:custGeom>
              <a:avLst/>
              <a:gdLst>
                <a:gd name="connsiteX0" fmla="*/ 280583 w 384654"/>
                <a:gd name="connsiteY0" fmla="*/ 20303 h 389173"/>
                <a:gd name="connsiteX1" fmla="*/ 383923 w 384654"/>
                <a:gd name="connsiteY1" fmla="*/ 163360 h 389173"/>
                <a:gd name="connsiteX2" fmla="*/ 352178 w 384654"/>
                <a:gd name="connsiteY2" fmla="*/ 309459 h 389173"/>
                <a:gd name="connsiteX3" fmla="*/ 234262 w 384654"/>
                <a:gd name="connsiteY3" fmla="*/ 387948 h 389173"/>
                <a:gd name="connsiteX4" fmla="*/ 73376 w 384654"/>
                <a:gd name="connsiteY4" fmla="*/ 347086 h 389173"/>
                <a:gd name="connsiteX5" fmla="*/ 19747 w 384654"/>
                <a:gd name="connsiteY5" fmla="*/ 278150 h 389173"/>
                <a:gd name="connsiteX6" fmla="*/ 14622 w 384654"/>
                <a:gd name="connsiteY6" fmla="*/ 269260 h 389173"/>
                <a:gd name="connsiteX7" fmla="*/ 12888 w 384654"/>
                <a:gd name="connsiteY7" fmla="*/ 128425 h 389173"/>
                <a:gd name="connsiteX8" fmla="*/ 134488 w 384654"/>
                <a:gd name="connsiteY8" fmla="*/ 8644 h 389173"/>
                <a:gd name="connsiteX9" fmla="*/ 280583 w 384654"/>
                <a:gd name="connsiteY9" fmla="*/ 20303 h 38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654" h="389173">
                  <a:moveTo>
                    <a:pt x="280583" y="20303"/>
                  </a:moveTo>
                  <a:cubicBezTo>
                    <a:pt x="336502" y="54593"/>
                    <a:pt x="365951" y="100839"/>
                    <a:pt x="383923" y="163360"/>
                  </a:cubicBezTo>
                  <a:cubicBezTo>
                    <a:pt x="389663" y="214174"/>
                    <a:pt x="384075" y="267929"/>
                    <a:pt x="352178" y="309459"/>
                  </a:cubicBezTo>
                  <a:cubicBezTo>
                    <a:pt x="321278" y="346255"/>
                    <a:pt x="283404" y="381177"/>
                    <a:pt x="234262" y="387948"/>
                  </a:cubicBezTo>
                  <a:cubicBezTo>
                    <a:pt x="170842" y="391869"/>
                    <a:pt x="123708" y="389755"/>
                    <a:pt x="73376" y="347086"/>
                  </a:cubicBezTo>
                  <a:cubicBezTo>
                    <a:pt x="51549" y="326175"/>
                    <a:pt x="34283" y="304641"/>
                    <a:pt x="19747" y="278150"/>
                  </a:cubicBezTo>
                  <a:cubicBezTo>
                    <a:pt x="18056" y="275216"/>
                    <a:pt x="16365" y="272282"/>
                    <a:pt x="14622" y="269260"/>
                  </a:cubicBezTo>
                  <a:cubicBezTo>
                    <a:pt x="-4777" y="228478"/>
                    <a:pt x="-1023" y="170176"/>
                    <a:pt x="12888" y="128425"/>
                  </a:cubicBezTo>
                  <a:cubicBezTo>
                    <a:pt x="36483" y="73291"/>
                    <a:pt x="79121" y="31488"/>
                    <a:pt x="134488" y="8644"/>
                  </a:cubicBezTo>
                  <a:cubicBezTo>
                    <a:pt x="180122" y="-6574"/>
                    <a:pt x="238005" y="-615"/>
                    <a:pt x="280583" y="20303"/>
                  </a:cubicBezTo>
                  <a:close/>
                </a:path>
              </a:pathLst>
            </a:custGeom>
            <a:solidFill>
              <a:schemeClr val="bg1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3" name="Freihandform 62">
              <a:extLst>
                <a:ext uri="{FF2B5EF4-FFF2-40B4-BE49-F238E27FC236}">
                  <a16:creationId xmlns:a16="http://schemas.microsoft.com/office/drawing/2014/main" id="{6D20D614-E1C8-4B94-A9BD-FC00D97694F4}"/>
                </a:ext>
              </a:extLst>
            </p:cNvPr>
            <p:cNvSpPr/>
            <p:nvPr/>
          </p:nvSpPr>
          <p:spPr>
            <a:xfrm>
              <a:off x="3510929" y="3029773"/>
              <a:ext cx="373189" cy="389975"/>
            </a:xfrm>
            <a:custGeom>
              <a:avLst/>
              <a:gdLst>
                <a:gd name="connsiteX0" fmla="*/ 264405 w 373189"/>
                <a:gd name="connsiteY0" fmla="*/ 17272 h 389975"/>
                <a:gd name="connsiteX1" fmla="*/ 366752 w 373189"/>
                <a:gd name="connsiteY1" fmla="*/ 135726 h 389975"/>
                <a:gd name="connsiteX2" fmla="*/ 351084 w 373189"/>
                <a:gd name="connsiteY2" fmla="*/ 293951 h 389975"/>
                <a:gd name="connsiteX3" fmla="*/ 229738 w 373189"/>
                <a:gd name="connsiteY3" fmla="*/ 386555 h 389975"/>
                <a:gd name="connsiteX4" fmla="*/ 83389 w 373189"/>
                <a:gd name="connsiteY4" fmla="*/ 360528 h 389975"/>
                <a:gd name="connsiteX5" fmla="*/ 2927 w 373189"/>
                <a:gd name="connsiteY5" fmla="*/ 245798 h 389975"/>
                <a:gd name="connsiteX6" fmla="*/ 46773 w 373189"/>
                <a:gd name="connsiteY6" fmla="*/ 64373 h 389975"/>
                <a:gd name="connsiteX7" fmla="*/ 264405 w 373189"/>
                <a:gd name="connsiteY7" fmla="*/ 17272 h 38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3189" h="389975">
                  <a:moveTo>
                    <a:pt x="264405" y="17272"/>
                  </a:moveTo>
                  <a:cubicBezTo>
                    <a:pt x="313343" y="46282"/>
                    <a:pt x="347858" y="81092"/>
                    <a:pt x="366752" y="135726"/>
                  </a:cubicBezTo>
                  <a:cubicBezTo>
                    <a:pt x="378846" y="187866"/>
                    <a:pt x="377007" y="246444"/>
                    <a:pt x="351084" y="293951"/>
                  </a:cubicBezTo>
                  <a:cubicBezTo>
                    <a:pt x="322524" y="339449"/>
                    <a:pt x="282722" y="373904"/>
                    <a:pt x="229738" y="386555"/>
                  </a:cubicBezTo>
                  <a:cubicBezTo>
                    <a:pt x="176513" y="395416"/>
                    <a:pt x="129307" y="389197"/>
                    <a:pt x="83389" y="360528"/>
                  </a:cubicBezTo>
                  <a:cubicBezTo>
                    <a:pt x="45835" y="332931"/>
                    <a:pt x="11660" y="292977"/>
                    <a:pt x="2927" y="245798"/>
                  </a:cubicBezTo>
                  <a:cubicBezTo>
                    <a:pt x="-3280" y="176575"/>
                    <a:pt x="1650" y="119195"/>
                    <a:pt x="46773" y="64373"/>
                  </a:cubicBezTo>
                  <a:cubicBezTo>
                    <a:pt x="102521" y="5945"/>
                    <a:pt x="188946" y="-19073"/>
                    <a:pt x="264405" y="17272"/>
                  </a:cubicBezTo>
                  <a:close/>
                </a:path>
              </a:pathLst>
            </a:custGeom>
            <a:solidFill>
              <a:schemeClr val="bg1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4" name="Freihandform 63">
              <a:extLst>
                <a:ext uri="{FF2B5EF4-FFF2-40B4-BE49-F238E27FC236}">
                  <a16:creationId xmlns:a16="http://schemas.microsoft.com/office/drawing/2014/main" id="{6B2B1738-9694-DBF3-AE9C-F22F0A12C87F}"/>
                </a:ext>
              </a:extLst>
            </p:cNvPr>
            <p:cNvSpPr/>
            <p:nvPr/>
          </p:nvSpPr>
          <p:spPr>
            <a:xfrm>
              <a:off x="6798392" y="3027346"/>
              <a:ext cx="376473" cy="376763"/>
            </a:xfrm>
            <a:custGeom>
              <a:avLst/>
              <a:gdLst>
                <a:gd name="connsiteX0" fmla="*/ 295407 w 376473"/>
                <a:gd name="connsiteY0" fmla="*/ 30306 h 376763"/>
                <a:gd name="connsiteX1" fmla="*/ 376785 w 376473"/>
                <a:gd name="connsiteY1" fmla="*/ 141664 h 376763"/>
                <a:gd name="connsiteX2" fmla="*/ 341864 w 376473"/>
                <a:gd name="connsiteY2" fmla="*/ 311353 h 376763"/>
                <a:gd name="connsiteX3" fmla="*/ 206428 w 376473"/>
                <a:gd name="connsiteY3" fmla="*/ 377072 h 376763"/>
                <a:gd name="connsiteX4" fmla="*/ 51272 w 376473"/>
                <a:gd name="connsiteY4" fmla="*/ 323206 h 376763"/>
                <a:gd name="connsiteX5" fmla="*/ 7621 w 376473"/>
                <a:gd name="connsiteY5" fmla="*/ 246472 h 376763"/>
                <a:gd name="connsiteX6" fmla="*/ 2632 w 376473"/>
                <a:gd name="connsiteY6" fmla="*/ 231499 h 376763"/>
                <a:gd name="connsiteX7" fmla="*/ 47667 w 376473"/>
                <a:gd name="connsiteY7" fmla="*/ 67133 h 376763"/>
                <a:gd name="connsiteX8" fmla="*/ 295407 w 376473"/>
                <a:gd name="connsiteY8" fmla="*/ 30306 h 37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473" h="376763">
                  <a:moveTo>
                    <a:pt x="295407" y="30306"/>
                  </a:moveTo>
                  <a:cubicBezTo>
                    <a:pt x="335435" y="58961"/>
                    <a:pt x="361295" y="95176"/>
                    <a:pt x="376785" y="141664"/>
                  </a:cubicBezTo>
                  <a:cubicBezTo>
                    <a:pt x="379742" y="202906"/>
                    <a:pt x="379372" y="259860"/>
                    <a:pt x="341864" y="311353"/>
                  </a:cubicBezTo>
                  <a:cubicBezTo>
                    <a:pt x="304008" y="352828"/>
                    <a:pt x="262527" y="374078"/>
                    <a:pt x="206428" y="377072"/>
                  </a:cubicBezTo>
                  <a:cubicBezTo>
                    <a:pt x="143985" y="377450"/>
                    <a:pt x="97642" y="366603"/>
                    <a:pt x="51272" y="323206"/>
                  </a:cubicBezTo>
                  <a:cubicBezTo>
                    <a:pt x="28663" y="299754"/>
                    <a:pt x="16676" y="277524"/>
                    <a:pt x="7621" y="246472"/>
                  </a:cubicBezTo>
                  <a:cubicBezTo>
                    <a:pt x="5151" y="239060"/>
                    <a:pt x="5151" y="239060"/>
                    <a:pt x="2632" y="231499"/>
                  </a:cubicBezTo>
                  <a:cubicBezTo>
                    <a:pt x="-2094" y="168248"/>
                    <a:pt x="5837" y="116799"/>
                    <a:pt x="47667" y="67133"/>
                  </a:cubicBezTo>
                  <a:cubicBezTo>
                    <a:pt x="114796" y="-3217"/>
                    <a:pt x="210668" y="-22160"/>
                    <a:pt x="295407" y="30306"/>
                  </a:cubicBezTo>
                  <a:close/>
                </a:path>
              </a:pathLst>
            </a:custGeom>
            <a:solidFill>
              <a:schemeClr val="bg1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5" name="Freihandform 64">
              <a:extLst>
                <a:ext uri="{FF2B5EF4-FFF2-40B4-BE49-F238E27FC236}">
                  <a16:creationId xmlns:a16="http://schemas.microsoft.com/office/drawing/2014/main" id="{CAEA83AB-E242-A928-9B97-43CA8E20E033}"/>
                </a:ext>
              </a:extLst>
            </p:cNvPr>
            <p:cNvSpPr/>
            <p:nvPr/>
          </p:nvSpPr>
          <p:spPr>
            <a:xfrm>
              <a:off x="4027205" y="2001817"/>
              <a:ext cx="508590" cy="518687"/>
            </a:xfrm>
            <a:custGeom>
              <a:avLst/>
              <a:gdLst>
                <a:gd name="connsiteX0" fmla="*/ 249708 w 508590"/>
                <a:gd name="connsiteY0" fmla="*/ 148 h 518687"/>
                <a:gd name="connsiteX1" fmla="*/ 263027 w 508590"/>
                <a:gd name="connsiteY1" fmla="*/ 313 h 518687"/>
                <a:gd name="connsiteX2" fmla="*/ 423066 w 508590"/>
                <a:gd name="connsiteY2" fmla="*/ 68460 h 518687"/>
                <a:gd name="connsiteX3" fmla="*/ 434602 w 508590"/>
                <a:gd name="connsiteY3" fmla="*/ 91855 h 518687"/>
                <a:gd name="connsiteX4" fmla="*/ 444580 w 508590"/>
                <a:gd name="connsiteY4" fmla="*/ 91855 h 518687"/>
                <a:gd name="connsiteX5" fmla="*/ 444580 w 508590"/>
                <a:gd name="connsiteY5" fmla="*/ 12001 h 518687"/>
                <a:gd name="connsiteX6" fmla="*/ 509433 w 508590"/>
                <a:gd name="connsiteY6" fmla="*/ 12001 h 518687"/>
                <a:gd name="connsiteX7" fmla="*/ 509433 w 508590"/>
                <a:gd name="connsiteY7" fmla="*/ 506094 h 518687"/>
                <a:gd name="connsiteX8" fmla="*/ 444580 w 508590"/>
                <a:gd name="connsiteY8" fmla="*/ 506094 h 518687"/>
                <a:gd name="connsiteX9" fmla="*/ 444580 w 508590"/>
                <a:gd name="connsiteY9" fmla="*/ 431232 h 518687"/>
                <a:gd name="connsiteX10" fmla="*/ 434602 w 508590"/>
                <a:gd name="connsiteY10" fmla="*/ 431232 h 518687"/>
                <a:gd name="connsiteX11" fmla="*/ 431036 w 508590"/>
                <a:gd name="connsiteY11" fmla="*/ 440122 h 518687"/>
                <a:gd name="connsiteX12" fmla="*/ 313431 w 508590"/>
                <a:gd name="connsiteY12" fmla="*/ 511514 h 518687"/>
                <a:gd name="connsiteX13" fmla="*/ 129356 w 508590"/>
                <a:gd name="connsiteY13" fmla="*/ 487691 h 518687"/>
                <a:gd name="connsiteX14" fmla="*/ 5574 w 508590"/>
                <a:gd name="connsiteY14" fmla="*/ 321433 h 518687"/>
                <a:gd name="connsiteX15" fmla="*/ 49225 w 508590"/>
                <a:gd name="connsiteY15" fmla="*/ 103708 h 518687"/>
                <a:gd name="connsiteX16" fmla="*/ 249708 w 508590"/>
                <a:gd name="connsiteY16" fmla="*/ 148 h 518687"/>
                <a:gd name="connsiteX17" fmla="*/ 170201 w 508590"/>
                <a:gd name="connsiteY17" fmla="*/ 86864 h 518687"/>
                <a:gd name="connsiteX18" fmla="*/ 155235 w 508590"/>
                <a:gd name="connsiteY18" fmla="*/ 94974 h 518687"/>
                <a:gd name="connsiteX19" fmla="*/ 70427 w 508590"/>
                <a:gd name="connsiteY19" fmla="*/ 221616 h 518687"/>
                <a:gd name="connsiteX20" fmla="*/ 123451 w 508590"/>
                <a:gd name="connsiteY20" fmla="*/ 396023 h 518687"/>
                <a:gd name="connsiteX21" fmla="*/ 234021 w 508590"/>
                <a:gd name="connsiteY21" fmla="*/ 452209 h 518687"/>
                <a:gd name="connsiteX22" fmla="*/ 384715 w 508590"/>
                <a:gd name="connsiteY22" fmla="*/ 406277 h 518687"/>
                <a:gd name="connsiteX23" fmla="*/ 450815 w 508590"/>
                <a:gd name="connsiteY23" fmla="*/ 263103 h 518687"/>
                <a:gd name="connsiteX24" fmla="*/ 394147 w 508590"/>
                <a:gd name="connsiteY24" fmla="*/ 120474 h 518687"/>
                <a:gd name="connsiteX25" fmla="*/ 236145 w 508590"/>
                <a:gd name="connsiteY25" fmla="*/ 65477 h 518687"/>
                <a:gd name="connsiteX26" fmla="*/ 170201 w 508590"/>
                <a:gd name="connsiteY26" fmla="*/ 86864 h 51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590" h="518687">
                  <a:moveTo>
                    <a:pt x="249708" y="148"/>
                  </a:moveTo>
                  <a:cubicBezTo>
                    <a:pt x="254103" y="202"/>
                    <a:pt x="258498" y="257"/>
                    <a:pt x="263027" y="313"/>
                  </a:cubicBezTo>
                  <a:cubicBezTo>
                    <a:pt x="326678" y="1876"/>
                    <a:pt x="376626" y="23859"/>
                    <a:pt x="423066" y="68460"/>
                  </a:cubicBezTo>
                  <a:cubicBezTo>
                    <a:pt x="434602" y="81873"/>
                    <a:pt x="434602" y="81873"/>
                    <a:pt x="434602" y="91855"/>
                  </a:cubicBezTo>
                  <a:cubicBezTo>
                    <a:pt x="437895" y="91855"/>
                    <a:pt x="441187" y="91855"/>
                    <a:pt x="444580" y="91855"/>
                  </a:cubicBezTo>
                  <a:cubicBezTo>
                    <a:pt x="444580" y="65503"/>
                    <a:pt x="444580" y="39151"/>
                    <a:pt x="444580" y="12001"/>
                  </a:cubicBezTo>
                  <a:cubicBezTo>
                    <a:pt x="465981" y="12001"/>
                    <a:pt x="487383" y="12001"/>
                    <a:pt x="509433" y="12001"/>
                  </a:cubicBezTo>
                  <a:cubicBezTo>
                    <a:pt x="509433" y="175052"/>
                    <a:pt x="509433" y="338103"/>
                    <a:pt x="509433" y="506094"/>
                  </a:cubicBezTo>
                  <a:cubicBezTo>
                    <a:pt x="488031" y="506094"/>
                    <a:pt x="466630" y="506094"/>
                    <a:pt x="444580" y="506094"/>
                  </a:cubicBezTo>
                  <a:cubicBezTo>
                    <a:pt x="444580" y="481390"/>
                    <a:pt x="444580" y="456685"/>
                    <a:pt x="444580" y="431232"/>
                  </a:cubicBezTo>
                  <a:cubicBezTo>
                    <a:pt x="441287" y="431232"/>
                    <a:pt x="437995" y="431232"/>
                    <a:pt x="434602" y="431232"/>
                  </a:cubicBezTo>
                  <a:cubicBezTo>
                    <a:pt x="433425" y="434165"/>
                    <a:pt x="432249" y="437099"/>
                    <a:pt x="431036" y="440122"/>
                  </a:cubicBezTo>
                  <a:cubicBezTo>
                    <a:pt x="408821" y="478491"/>
                    <a:pt x="353718" y="498207"/>
                    <a:pt x="313431" y="511514"/>
                  </a:cubicBezTo>
                  <a:cubicBezTo>
                    <a:pt x="252780" y="526460"/>
                    <a:pt x="183732" y="518358"/>
                    <a:pt x="129356" y="487691"/>
                  </a:cubicBezTo>
                  <a:cubicBezTo>
                    <a:pt x="68346" y="447782"/>
                    <a:pt x="22140" y="393943"/>
                    <a:pt x="5574" y="321433"/>
                  </a:cubicBezTo>
                  <a:cubicBezTo>
                    <a:pt x="-6272" y="241578"/>
                    <a:pt x="2649" y="170861"/>
                    <a:pt x="49225" y="103708"/>
                  </a:cubicBezTo>
                  <a:cubicBezTo>
                    <a:pt x="98987" y="37821"/>
                    <a:pt x="166401" y="-1252"/>
                    <a:pt x="249708" y="148"/>
                  </a:cubicBezTo>
                  <a:close/>
                  <a:moveTo>
                    <a:pt x="170201" y="86864"/>
                  </a:moveTo>
                  <a:cubicBezTo>
                    <a:pt x="165262" y="89540"/>
                    <a:pt x="160323" y="92217"/>
                    <a:pt x="155235" y="94974"/>
                  </a:cubicBezTo>
                  <a:cubicBezTo>
                    <a:pt x="113850" y="127751"/>
                    <a:pt x="78708" y="168152"/>
                    <a:pt x="70427" y="221616"/>
                  </a:cubicBezTo>
                  <a:cubicBezTo>
                    <a:pt x="66252" y="292614"/>
                    <a:pt x="77288" y="340869"/>
                    <a:pt x="123451" y="396023"/>
                  </a:cubicBezTo>
                  <a:cubicBezTo>
                    <a:pt x="153749" y="428513"/>
                    <a:pt x="189379" y="449817"/>
                    <a:pt x="234021" y="452209"/>
                  </a:cubicBezTo>
                  <a:cubicBezTo>
                    <a:pt x="294450" y="453295"/>
                    <a:pt x="338327" y="448291"/>
                    <a:pt x="384715" y="406277"/>
                  </a:cubicBezTo>
                  <a:cubicBezTo>
                    <a:pt x="427221" y="364997"/>
                    <a:pt x="449858" y="322885"/>
                    <a:pt x="450815" y="263103"/>
                  </a:cubicBezTo>
                  <a:cubicBezTo>
                    <a:pt x="450150" y="208698"/>
                    <a:pt x="431447" y="160554"/>
                    <a:pt x="394147" y="120474"/>
                  </a:cubicBezTo>
                  <a:cubicBezTo>
                    <a:pt x="345262" y="74941"/>
                    <a:pt x="301529" y="64443"/>
                    <a:pt x="236145" y="65477"/>
                  </a:cubicBezTo>
                  <a:cubicBezTo>
                    <a:pt x="210800" y="66590"/>
                    <a:pt x="191607" y="73343"/>
                    <a:pt x="170201" y="86864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6" name="Freihandform 65">
              <a:extLst>
                <a:ext uri="{FF2B5EF4-FFF2-40B4-BE49-F238E27FC236}">
                  <a16:creationId xmlns:a16="http://schemas.microsoft.com/office/drawing/2014/main" id="{93E8FF91-7183-C791-DE3E-D0D6C62EDD60}"/>
                </a:ext>
              </a:extLst>
            </p:cNvPr>
            <p:cNvSpPr/>
            <p:nvPr/>
          </p:nvSpPr>
          <p:spPr>
            <a:xfrm>
              <a:off x="5980470" y="1998720"/>
              <a:ext cx="505908" cy="520346"/>
            </a:xfrm>
            <a:custGeom>
              <a:avLst/>
              <a:gdLst>
                <a:gd name="connsiteX0" fmla="*/ 347523 w 505908"/>
                <a:gd name="connsiteY0" fmla="*/ 20093 h 520346"/>
                <a:gd name="connsiteX1" fmla="*/ 437319 w 505908"/>
                <a:gd name="connsiteY1" fmla="*/ 89965 h 520346"/>
                <a:gd name="connsiteX2" fmla="*/ 442308 w 505908"/>
                <a:gd name="connsiteY2" fmla="*/ 15102 h 520346"/>
                <a:gd name="connsiteX3" fmla="*/ 507161 w 505908"/>
                <a:gd name="connsiteY3" fmla="*/ 15102 h 520346"/>
                <a:gd name="connsiteX4" fmla="*/ 507161 w 505908"/>
                <a:gd name="connsiteY4" fmla="*/ 509195 h 520346"/>
                <a:gd name="connsiteX5" fmla="*/ 442308 w 505908"/>
                <a:gd name="connsiteY5" fmla="*/ 509195 h 520346"/>
                <a:gd name="connsiteX6" fmla="*/ 442308 w 505908"/>
                <a:gd name="connsiteY6" fmla="*/ 434333 h 520346"/>
                <a:gd name="connsiteX7" fmla="*/ 432331 w 505908"/>
                <a:gd name="connsiteY7" fmla="*/ 434333 h 520346"/>
                <a:gd name="connsiteX8" fmla="*/ 428765 w 505908"/>
                <a:gd name="connsiteY8" fmla="*/ 443223 h 520346"/>
                <a:gd name="connsiteX9" fmla="*/ 311218 w 505908"/>
                <a:gd name="connsiteY9" fmla="*/ 514634 h 520346"/>
                <a:gd name="connsiteX10" fmla="*/ 253361 w 505908"/>
                <a:gd name="connsiteY10" fmla="*/ 520425 h 520346"/>
                <a:gd name="connsiteX11" fmla="*/ 242719 w 505908"/>
                <a:gd name="connsiteY11" fmla="*/ 520311 h 520346"/>
                <a:gd name="connsiteX12" fmla="*/ 59250 w 505908"/>
                <a:gd name="connsiteY12" fmla="*/ 430414 h 520346"/>
                <a:gd name="connsiteX13" fmla="*/ 1451 w 505908"/>
                <a:gd name="connsiteY13" fmla="*/ 228012 h 520346"/>
                <a:gd name="connsiteX14" fmla="*/ 80822 w 505908"/>
                <a:gd name="connsiteY14" fmla="*/ 67467 h 520346"/>
                <a:gd name="connsiteX15" fmla="*/ 347523 w 505908"/>
                <a:gd name="connsiteY15" fmla="*/ 20093 h 520346"/>
                <a:gd name="connsiteX16" fmla="*/ 167929 w 505908"/>
                <a:gd name="connsiteY16" fmla="*/ 89965 h 520346"/>
                <a:gd name="connsiteX17" fmla="*/ 152340 w 505908"/>
                <a:gd name="connsiteY17" fmla="*/ 99011 h 520346"/>
                <a:gd name="connsiteX18" fmla="*/ 68155 w 505908"/>
                <a:gd name="connsiteY18" fmla="*/ 224717 h 520346"/>
                <a:gd name="connsiteX19" fmla="*/ 114301 w 505908"/>
                <a:gd name="connsiteY19" fmla="*/ 391287 h 520346"/>
                <a:gd name="connsiteX20" fmla="*/ 232724 w 505908"/>
                <a:gd name="connsiteY20" fmla="*/ 455797 h 520346"/>
                <a:gd name="connsiteX21" fmla="*/ 254296 w 505908"/>
                <a:gd name="connsiteY21" fmla="*/ 455856 h 520346"/>
                <a:gd name="connsiteX22" fmla="*/ 265695 w 505908"/>
                <a:gd name="connsiteY22" fmla="*/ 455770 h 520346"/>
                <a:gd name="connsiteX23" fmla="*/ 406140 w 505908"/>
                <a:gd name="connsiteY23" fmla="*/ 386608 h 520346"/>
                <a:gd name="connsiteX24" fmla="*/ 449538 w 505908"/>
                <a:gd name="connsiteY24" fmla="*/ 246026 h 520346"/>
                <a:gd name="connsiteX25" fmla="*/ 392421 w 505908"/>
                <a:gd name="connsiteY25" fmla="*/ 124901 h 520346"/>
                <a:gd name="connsiteX26" fmla="*/ 384860 w 505908"/>
                <a:gd name="connsiteY26" fmla="*/ 116713 h 520346"/>
                <a:gd name="connsiteX27" fmla="*/ 243224 w 505908"/>
                <a:gd name="connsiteY27" fmla="*/ 67367 h 520346"/>
                <a:gd name="connsiteX28" fmla="*/ 167929 w 505908"/>
                <a:gd name="connsiteY28" fmla="*/ 89965 h 52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05908" h="520346">
                  <a:moveTo>
                    <a:pt x="347523" y="20093"/>
                  </a:moveTo>
                  <a:cubicBezTo>
                    <a:pt x="382437" y="39025"/>
                    <a:pt x="410501" y="60750"/>
                    <a:pt x="437319" y="89965"/>
                  </a:cubicBezTo>
                  <a:cubicBezTo>
                    <a:pt x="438966" y="65260"/>
                    <a:pt x="440612" y="40555"/>
                    <a:pt x="442308" y="15102"/>
                  </a:cubicBezTo>
                  <a:cubicBezTo>
                    <a:pt x="463710" y="15102"/>
                    <a:pt x="485111" y="15102"/>
                    <a:pt x="507161" y="15102"/>
                  </a:cubicBezTo>
                  <a:cubicBezTo>
                    <a:pt x="507161" y="178153"/>
                    <a:pt x="507161" y="341204"/>
                    <a:pt x="507161" y="509195"/>
                  </a:cubicBezTo>
                  <a:cubicBezTo>
                    <a:pt x="485760" y="509195"/>
                    <a:pt x="464358" y="509195"/>
                    <a:pt x="442308" y="509195"/>
                  </a:cubicBezTo>
                  <a:cubicBezTo>
                    <a:pt x="442308" y="484491"/>
                    <a:pt x="442308" y="459786"/>
                    <a:pt x="442308" y="434333"/>
                  </a:cubicBezTo>
                  <a:cubicBezTo>
                    <a:pt x="439016" y="434333"/>
                    <a:pt x="435723" y="434333"/>
                    <a:pt x="432331" y="434333"/>
                  </a:cubicBezTo>
                  <a:cubicBezTo>
                    <a:pt x="431154" y="437266"/>
                    <a:pt x="429977" y="440200"/>
                    <a:pt x="428765" y="443223"/>
                  </a:cubicBezTo>
                  <a:cubicBezTo>
                    <a:pt x="406543" y="481603"/>
                    <a:pt x="351481" y="501240"/>
                    <a:pt x="311218" y="514634"/>
                  </a:cubicBezTo>
                  <a:cubicBezTo>
                    <a:pt x="291607" y="519431"/>
                    <a:pt x="273407" y="520707"/>
                    <a:pt x="253361" y="520425"/>
                  </a:cubicBezTo>
                  <a:cubicBezTo>
                    <a:pt x="249849" y="520387"/>
                    <a:pt x="246337" y="520350"/>
                    <a:pt x="242719" y="520311"/>
                  </a:cubicBezTo>
                  <a:cubicBezTo>
                    <a:pt x="163849" y="518682"/>
                    <a:pt x="114032" y="485220"/>
                    <a:pt x="59250" y="430414"/>
                  </a:cubicBezTo>
                  <a:cubicBezTo>
                    <a:pt x="5676" y="372431"/>
                    <a:pt x="-34" y="303246"/>
                    <a:pt x="1451" y="228012"/>
                  </a:cubicBezTo>
                  <a:cubicBezTo>
                    <a:pt x="4415" y="163945"/>
                    <a:pt x="35685" y="112068"/>
                    <a:pt x="80822" y="67467"/>
                  </a:cubicBezTo>
                  <a:cubicBezTo>
                    <a:pt x="149303" y="7643"/>
                    <a:pt x="261681" y="-22545"/>
                    <a:pt x="347523" y="20093"/>
                  </a:cubicBezTo>
                  <a:close/>
                  <a:moveTo>
                    <a:pt x="167929" y="89965"/>
                  </a:moveTo>
                  <a:cubicBezTo>
                    <a:pt x="162785" y="92950"/>
                    <a:pt x="157640" y="95935"/>
                    <a:pt x="152340" y="99011"/>
                  </a:cubicBezTo>
                  <a:cubicBezTo>
                    <a:pt x="111044" y="130445"/>
                    <a:pt x="77181" y="171818"/>
                    <a:pt x="68155" y="224717"/>
                  </a:cubicBezTo>
                  <a:cubicBezTo>
                    <a:pt x="63035" y="289698"/>
                    <a:pt x="70623" y="339861"/>
                    <a:pt x="114301" y="391287"/>
                  </a:cubicBezTo>
                  <a:cubicBezTo>
                    <a:pt x="147897" y="426072"/>
                    <a:pt x="183381" y="452074"/>
                    <a:pt x="232724" y="455797"/>
                  </a:cubicBezTo>
                  <a:cubicBezTo>
                    <a:pt x="239914" y="455894"/>
                    <a:pt x="247106" y="455912"/>
                    <a:pt x="254296" y="455856"/>
                  </a:cubicBezTo>
                  <a:cubicBezTo>
                    <a:pt x="259939" y="455813"/>
                    <a:pt x="259939" y="455813"/>
                    <a:pt x="265695" y="455770"/>
                  </a:cubicBezTo>
                  <a:cubicBezTo>
                    <a:pt x="326942" y="454434"/>
                    <a:pt x="363678" y="429366"/>
                    <a:pt x="406140" y="386608"/>
                  </a:cubicBezTo>
                  <a:cubicBezTo>
                    <a:pt x="440856" y="346538"/>
                    <a:pt x="451370" y="298296"/>
                    <a:pt x="449538" y="246026"/>
                  </a:cubicBezTo>
                  <a:cubicBezTo>
                    <a:pt x="443262" y="200333"/>
                    <a:pt x="423702" y="158674"/>
                    <a:pt x="392421" y="124901"/>
                  </a:cubicBezTo>
                  <a:cubicBezTo>
                    <a:pt x="389926" y="122199"/>
                    <a:pt x="387431" y="119496"/>
                    <a:pt x="384860" y="116713"/>
                  </a:cubicBezTo>
                  <a:cubicBezTo>
                    <a:pt x="345074" y="78455"/>
                    <a:pt x="296870" y="66529"/>
                    <a:pt x="243224" y="67367"/>
                  </a:cubicBezTo>
                  <a:cubicBezTo>
                    <a:pt x="214319" y="68736"/>
                    <a:pt x="192226" y="74526"/>
                    <a:pt x="167929" y="89965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7" name="Freihandform 66">
              <a:extLst>
                <a:ext uri="{FF2B5EF4-FFF2-40B4-BE49-F238E27FC236}">
                  <a16:creationId xmlns:a16="http://schemas.microsoft.com/office/drawing/2014/main" id="{2C5E049C-3381-98C7-97A0-397A0F9D90B2}"/>
                </a:ext>
              </a:extLst>
            </p:cNvPr>
            <p:cNvSpPr/>
            <p:nvPr/>
          </p:nvSpPr>
          <p:spPr>
            <a:xfrm>
              <a:off x="3440600" y="2961596"/>
              <a:ext cx="511816" cy="523079"/>
            </a:xfrm>
            <a:custGeom>
              <a:avLst/>
              <a:gdLst>
                <a:gd name="connsiteX0" fmla="*/ 399931 w 511816"/>
                <a:gd name="connsiteY0" fmla="*/ 44617 h 523079"/>
                <a:gd name="connsiteX1" fmla="*/ 511222 w 511816"/>
                <a:gd name="connsiteY1" fmla="*/ 207404 h 523079"/>
                <a:gd name="connsiteX2" fmla="*/ 512470 w 511816"/>
                <a:gd name="connsiteY2" fmla="*/ 254193 h 523079"/>
                <a:gd name="connsiteX3" fmla="*/ 512586 w 511816"/>
                <a:gd name="connsiteY3" fmla="*/ 266280 h 523079"/>
                <a:gd name="connsiteX4" fmla="*/ 433897 w 511816"/>
                <a:gd name="connsiteY4" fmla="*/ 457570 h 523079"/>
                <a:gd name="connsiteX5" fmla="*/ 268958 w 511816"/>
                <a:gd name="connsiteY5" fmla="*/ 523386 h 523079"/>
                <a:gd name="connsiteX6" fmla="*/ 75958 w 511816"/>
                <a:gd name="connsiteY6" fmla="*/ 454139 h 523079"/>
                <a:gd name="connsiteX7" fmla="*/ 972 w 511816"/>
                <a:gd name="connsiteY7" fmla="*/ 243100 h 523079"/>
                <a:gd name="connsiteX8" fmla="*/ 87183 w 511816"/>
                <a:gd name="connsiteY8" fmla="*/ 62670 h 523079"/>
                <a:gd name="connsiteX9" fmla="*/ 399931 w 511816"/>
                <a:gd name="connsiteY9" fmla="*/ 44617 h 523079"/>
                <a:gd name="connsiteX10" fmla="*/ 167002 w 511816"/>
                <a:gd name="connsiteY10" fmla="*/ 92615 h 523079"/>
                <a:gd name="connsiteX11" fmla="*/ 156713 w 511816"/>
                <a:gd name="connsiteY11" fmla="*/ 99029 h 523079"/>
                <a:gd name="connsiteX12" fmla="*/ 77205 w 511816"/>
                <a:gd name="connsiteY12" fmla="*/ 207404 h 523079"/>
                <a:gd name="connsiteX13" fmla="*/ 74438 w 511816"/>
                <a:gd name="connsiteY13" fmla="*/ 216313 h 523079"/>
                <a:gd name="connsiteX14" fmla="*/ 95659 w 511816"/>
                <a:gd name="connsiteY14" fmla="*/ 366331 h 523079"/>
                <a:gd name="connsiteX15" fmla="*/ 221878 w 511816"/>
                <a:gd name="connsiteY15" fmla="*/ 456946 h 523079"/>
                <a:gd name="connsiteX16" fmla="*/ 371032 w 511816"/>
                <a:gd name="connsiteY16" fmla="*/ 420645 h 523079"/>
                <a:gd name="connsiteX17" fmla="*/ 441381 w 511816"/>
                <a:gd name="connsiteY17" fmla="*/ 307221 h 523079"/>
                <a:gd name="connsiteX18" fmla="*/ 396482 w 511816"/>
                <a:gd name="connsiteY18" fmla="*/ 132541 h 523079"/>
                <a:gd name="connsiteX19" fmla="*/ 279793 w 511816"/>
                <a:gd name="connsiteY19" fmla="*/ 70429 h 523079"/>
                <a:gd name="connsiteX20" fmla="*/ 167002 w 511816"/>
                <a:gd name="connsiteY20" fmla="*/ 92615 h 523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816" h="523079">
                  <a:moveTo>
                    <a:pt x="399931" y="44617"/>
                  </a:moveTo>
                  <a:cubicBezTo>
                    <a:pt x="454975" y="83192"/>
                    <a:pt x="497443" y="140406"/>
                    <a:pt x="511222" y="207404"/>
                  </a:cubicBezTo>
                  <a:cubicBezTo>
                    <a:pt x="512588" y="223028"/>
                    <a:pt x="512620" y="238518"/>
                    <a:pt x="512470" y="254193"/>
                  </a:cubicBezTo>
                  <a:cubicBezTo>
                    <a:pt x="512527" y="260176"/>
                    <a:pt x="512527" y="260176"/>
                    <a:pt x="512586" y="266280"/>
                  </a:cubicBezTo>
                  <a:cubicBezTo>
                    <a:pt x="512347" y="340218"/>
                    <a:pt x="483085" y="402998"/>
                    <a:pt x="433897" y="457570"/>
                  </a:cubicBezTo>
                  <a:cubicBezTo>
                    <a:pt x="389586" y="500113"/>
                    <a:pt x="329405" y="521276"/>
                    <a:pt x="268958" y="523386"/>
                  </a:cubicBezTo>
                  <a:cubicBezTo>
                    <a:pt x="194345" y="521675"/>
                    <a:pt x="132495" y="505219"/>
                    <a:pt x="75958" y="454139"/>
                  </a:cubicBezTo>
                  <a:cubicBezTo>
                    <a:pt x="20527" y="394400"/>
                    <a:pt x="-1616" y="323159"/>
                    <a:pt x="972" y="243100"/>
                  </a:cubicBezTo>
                  <a:cubicBezTo>
                    <a:pt x="4864" y="171947"/>
                    <a:pt x="35730" y="111464"/>
                    <a:pt x="87183" y="62670"/>
                  </a:cubicBezTo>
                  <a:cubicBezTo>
                    <a:pt x="176515" y="-15787"/>
                    <a:pt x="301999" y="-18400"/>
                    <a:pt x="399931" y="44617"/>
                  </a:cubicBezTo>
                  <a:close/>
                  <a:moveTo>
                    <a:pt x="167002" y="92615"/>
                  </a:moveTo>
                  <a:cubicBezTo>
                    <a:pt x="161909" y="95790"/>
                    <a:pt x="161909" y="95790"/>
                    <a:pt x="156713" y="99029"/>
                  </a:cubicBezTo>
                  <a:cubicBezTo>
                    <a:pt x="117016" y="126031"/>
                    <a:pt x="91132" y="161736"/>
                    <a:pt x="77205" y="207404"/>
                  </a:cubicBezTo>
                  <a:cubicBezTo>
                    <a:pt x="76292" y="210344"/>
                    <a:pt x="75379" y="213284"/>
                    <a:pt x="74438" y="216313"/>
                  </a:cubicBezTo>
                  <a:cubicBezTo>
                    <a:pt x="64282" y="266847"/>
                    <a:pt x="69173" y="321985"/>
                    <a:pt x="95659" y="366331"/>
                  </a:cubicBezTo>
                  <a:cubicBezTo>
                    <a:pt x="128213" y="413935"/>
                    <a:pt x="165017" y="443802"/>
                    <a:pt x="221878" y="456946"/>
                  </a:cubicBezTo>
                  <a:cubicBezTo>
                    <a:pt x="277485" y="462911"/>
                    <a:pt x="325422" y="453376"/>
                    <a:pt x="371032" y="420645"/>
                  </a:cubicBezTo>
                  <a:cubicBezTo>
                    <a:pt x="407059" y="391035"/>
                    <a:pt x="432821" y="353669"/>
                    <a:pt x="441381" y="307221"/>
                  </a:cubicBezTo>
                  <a:cubicBezTo>
                    <a:pt x="445027" y="239098"/>
                    <a:pt x="440686" y="187417"/>
                    <a:pt x="396482" y="132541"/>
                  </a:cubicBezTo>
                  <a:cubicBezTo>
                    <a:pt x="364940" y="98079"/>
                    <a:pt x="327024" y="74046"/>
                    <a:pt x="279793" y="70429"/>
                  </a:cubicBezTo>
                  <a:cubicBezTo>
                    <a:pt x="239130" y="68775"/>
                    <a:pt x="201809" y="69328"/>
                    <a:pt x="167002" y="92615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8" name="Freihandform 67">
              <a:extLst>
                <a:ext uri="{FF2B5EF4-FFF2-40B4-BE49-F238E27FC236}">
                  <a16:creationId xmlns:a16="http://schemas.microsoft.com/office/drawing/2014/main" id="{4358A44C-38A9-27CD-6111-136F7518B6F4}"/>
                </a:ext>
              </a:extLst>
            </p:cNvPr>
            <p:cNvSpPr/>
            <p:nvPr/>
          </p:nvSpPr>
          <p:spPr>
            <a:xfrm>
              <a:off x="4060804" y="2960261"/>
              <a:ext cx="430098" cy="507881"/>
            </a:xfrm>
            <a:custGeom>
              <a:avLst/>
              <a:gdLst>
                <a:gd name="connsiteX0" fmla="*/ 348534 w 430098"/>
                <a:gd name="connsiteY0" fmla="*/ 32809 h 507881"/>
                <a:gd name="connsiteX1" fmla="*/ 425408 w 430098"/>
                <a:gd name="connsiteY1" fmla="*/ 150381 h 507881"/>
                <a:gd name="connsiteX2" fmla="*/ 430887 w 430098"/>
                <a:gd name="connsiteY2" fmla="*/ 260594 h 507881"/>
                <a:gd name="connsiteX3" fmla="*/ 430844 w 430098"/>
                <a:gd name="connsiteY3" fmla="*/ 282157 h 507881"/>
                <a:gd name="connsiteX4" fmla="*/ 430597 w 430098"/>
                <a:gd name="connsiteY4" fmla="*/ 338275 h 507881"/>
                <a:gd name="connsiteX5" fmla="*/ 430399 w 430098"/>
                <a:gd name="connsiteY5" fmla="*/ 395795 h 507881"/>
                <a:gd name="connsiteX6" fmla="*/ 429912 w 430098"/>
                <a:gd name="connsiteY6" fmla="*/ 508186 h 507881"/>
                <a:gd name="connsiteX7" fmla="*/ 365059 w 430098"/>
                <a:gd name="connsiteY7" fmla="*/ 508186 h 507881"/>
                <a:gd name="connsiteX8" fmla="*/ 364381 w 430098"/>
                <a:gd name="connsiteY8" fmla="*/ 478661 h 507881"/>
                <a:gd name="connsiteX9" fmla="*/ 361932 w 430098"/>
                <a:gd name="connsiteY9" fmla="*/ 381670 h 507881"/>
                <a:gd name="connsiteX10" fmla="*/ 360473 w 430098"/>
                <a:gd name="connsiteY10" fmla="*/ 322912 h 507881"/>
                <a:gd name="connsiteX11" fmla="*/ 359018 w 430098"/>
                <a:gd name="connsiteY11" fmla="*/ 266120 h 507881"/>
                <a:gd name="connsiteX12" fmla="*/ 358512 w 430098"/>
                <a:gd name="connsiteY12" fmla="*/ 244543 h 507881"/>
                <a:gd name="connsiteX13" fmla="*/ 325149 w 430098"/>
                <a:gd name="connsiteY13" fmla="*/ 108919 h 507881"/>
                <a:gd name="connsiteX14" fmla="*/ 325149 w 430098"/>
                <a:gd name="connsiteY14" fmla="*/ 98937 h 507881"/>
                <a:gd name="connsiteX15" fmla="*/ 314860 w 430098"/>
                <a:gd name="connsiteY15" fmla="*/ 94882 h 507881"/>
                <a:gd name="connsiteX16" fmla="*/ 284616 w 430098"/>
                <a:gd name="connsiteY16" fmla="*/ 80846 h 507881"/>
                <a:gd name="connsiteX17" fmla="*/ 181724 w 430098"/>
                <a:gd name="connsiteY17" fmla="*/ 82093 h 507881"/>
                <a:gd name="connsiteX18" fmla="*/ 85165 w 430098"/>
                <a:gd name="connsiteY18" fmla="*/ 185946 h 507881"/>
                <a:gd name="connsiteX19" fmla="*/ 74690 w 430098"/>
                <a:gd name="connsiteY19" fmla="*/ 257755 h 507881"/>
                <a:gd name="connsiteX20" fmla="*/ 74388 w 430098"/>
                <a:gd name="connsiteY20" fmla="*/ 274704 h 507881"/>
                <a:gd name="connsiteX21" fmla="*/ 74136 w 430098"/>
                <a:gd name="connsiteY21" fmla="*/ 292761 h 507881"/>
                <a:gd name="connsiteX22" fmla="*/ 73822 w 430098"/>
                <a:gd name="connsiteY22" fmla="*/ 311431 h 507881"/>
                <a:gd name="connsiteX23" fmla="*/ 72908 w 430098"/>
                <a:gd name="connsiteY23" fmla="*/ 370314 h 507881"/>
                <a:gd name="connsiteX24" fmla="*/ 72255 w 430098"/>
                <a:gd name="connsiteY24" fmla="*/ 410299 h 507881"/>
                <a:gd name="connsiteX25" fmla="*/ 70726 w 430098"/>
                <a:gd name="connsiteY25" fmla="*/ 508186 h 507881"/>
                <a:gd name="connsiteX26" fmla="*/ 884 w 430098"/>
                <a:gd name="connsiteY26" fmla="*/ 508186 h 507881"/>
                <a:gd name="connsiteX27" fmla="*/ 884 w 430098"/>
                <a:gd name="connsiteY27" fmla="*/ 19084 h 507881"/>
                <a:gd name="connsiteX28" fmla="*/ 65737 w 430098"/>
                <a:gd name="connsiteY28" fmla="*/ 19084 h 507881"/>
                <a:gd name="connsiteX29" fmla="*/ 70726 w 430098"/>
                <a:gd name="connsiteY29" fmla="*/ 88956 h 507881"/>
                <a:gd name="connsiteX30" fmla="*/ 92863 w 430098"/>
                <a:gd name="connsiteY30" fmla="*/ 68057 h 507881"/>
                <a:gd name="connsiteX31" fmla="*/ 165511 w 430098"/>
                <a:gd name="connsiteY31" fmla="*/ 19084 h 507881"/>
                <a:gd name="connsiteX32" fmla="*/ 174553 w 430098"/>
                <a:gd name="connsiteY32" fmla="*/ 14269 h 507881"/>
                <a:gd name="connsiteX33" fmla="*/ 348534 w 430098"/>
                <a:gd name="connsiteY33" fmla="*/ 32809 h 507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0098" h="507881">
                  <a:moveTo>
                    <a:pt x="348534" y="32809"/>
                  </a:moveTo>
                  <a:cubicBezTo>
                    <a:pt x="390084" y="62211"/>
                    <a:pt x="416504" y="100010"/>
                    <a:pt x="425408" y="150381"/>
                  </a:cubicBezTo>
                  <a:cubicBezTo>
                    <a:pt x="431176" y="187116"/>
                    <a:pt x="431174" y="223500"/>
                    <a:pt x="430887" y="260594"/>
                  </a:cubicBezTo>
                  <a:cubicBezTo>
                    <a:pt x="430868" y="267781"/>
                    <a:pt x="430854" y="274969"/>
                    <a:pt x="430844" y="282157"/>
                  </a:cubicBezTo>
                  <a:cubicBezTo>
                    <a:pt x="430806" y="300863"/>
                    <a:pt x="430708" y="319569"/>
                    <a:pt x="430597" y="338275"/>
                  </a:cubicBezTo>
                  <a:cubicBezTo>
                    <a:pt x="430494" y="357448"/>
                    <a:pt x="430449" y="376622"/>
                    <a:pt x="430399" y="395795"/>
                  </a:cubicBezTo>
                  <a:cubicBezTo>
                    <a:pt x="430293" y="433259"/>
                    <a:pt x="430118" y="470722"/>
                    <a:pt x="429912" y="508186"/>
                  </a:cubicBezTo>
                  <a:cubicBezTo>
                    <a:pt x="408511" y="508186"/>
                    <a:pt x="387109" y="508186"/>
                    <a:pt x="365059" y="508186"/>
                  </a:cubicBezTo>
                  <a:cubicBezTo>
                    <a:pt x="364835" y="498443"/>
                    <a:pt x="364611" y="488700"/>
                    <a:pt x="364381" y="478661"/>
                  </a:cubicBezTo>
                  <a:cubicBezTo>
                    <a:pt x="363621" y="446329"/>
                    <a:pt x="362798" y="413999"/>
                    <a:pt x="361932" y="381670"/>
                  </a:cubicBezTo>
                  <a:cubicBezTo>
                    <a:pt x="361409" y="362085"/>
                    <a:pt x="360912" y="342499"/>
                    <a:pt x="360473" y="322912"/>
                  </a:cubicBezTo>
                  <a:cubicBezTo>
                    <a:pt x="360049" y="303980"/>
                    <a:pt x="359556" y="285050"/>
                    <a:pt x="359018" y="266120"/>
                  </a:cubicBezTo>
                  <a:cubicBezTo>
                    <a:pt x="358825" y="258928"/>
                    <a:pt x="358656" y="251736"/>
                    <a:pt x="358512" y="244543"/>
                  </a:cubicBezTo>
                  <a:cubicBezTo>
                    <a:pt x="357473" y="193710"/>
                    <a:pt x="352841" y="152454"/>
                    <a:pt x="325149" y="108919"/>
                  </a:cubicBezTo>
                  <a:cubicBezTo>
                    <a:pt x="325149" y="105625"/>
                    <a:pt x="325149" y="102331"/>
                    <a:pt x="325149" y="98937"/>
                  </a:cubicBezTo>
                  <a:cubicBezTo>
                    <a:pt x="321754" y="97599"/>
                    <a:pt x="318359" y="96261"/>
                    <a:pt x="314860" y="94882"/>
                  </a:cubicBezTo>
                  <a:cubicBezTo>
                    <a:pt x="300206" y="88956"/>
                    <a:pt x="300206" y="88956"/>
                    <a:pt x="284616" y="80846"/>
                  </a:cubicBezTo>
                  <a:cubicBezTo>
                    <a:pt x="251016" y="66657"/>
                    <a:pt x="215601" y="70967"/>
                    <a:pt x="181724" y="82093"/>
                  </a:cubicBezTo>
                  <a:cubicBezTo>
                    <a:pt x="131836" y="102540"/>
                    <a:pt x="107100" y="137638"/>
                    <a:pt x="85165" y="185946"/>
                  </a:cubicBezTo>
                  <a:cubicBezTo>
                    <a:pt x="76963" y="209489"/>
                    <a:pt x="75082" y="232960"/>
                    <a:pt x="74690" y="257755"/>
                  </a:cubicBezTo>
                  <a:cubicBezTo>
                    <a:pt x="74590" y="263348"/>
                    <a:pt x="74491" y="268941"/>
                    <a:pt x="74388" y="274704"/>
                  </a:cubicBezTo>
                  <a:cubicBezTo>
                    <a:pt x="74305" y="280663"/>
                    <a:pt x="74222" y="286622"/>
                    <a:pt x="74136" y="292761"/>
                  </a:cubicBezTo>
                  <a:cubicBezTo>
                    <a:pt x="74032" y="298922"/>
                    <a:pt x="73928" y="305083"/>
                    <a:pt x="73822" y="311431"/>
                  </a:cubicBezTo>
                  <a:cubicBezTo>
                    <a:pt x="73496" y="331059"/>
                    <a:pt x="73202" y="350686"/>
                    <a:pt x="72908" y="370314"/>
                  </a:cubicBezTo>
                  <a:cubicBezTo>
                    <a:pt x="72695" y="383643"/>
                    <a:pt x="72475" y="396971"/>
                    <a:pt x="72255" y="410299"/>
                  </a:cubicBezTo>
                  <a:cubicBezTo>
                    <a:pt x="71722" y="442928"/>
                    <a:pt x="71216" y="475557"/>
                    <a:pt x="70726" y="508186"/>
                  </a:cubicBezTo>
                  <a:cubicBezTo>
                    <a:pt x="47678" y="508186"/>
                    <a:pt x="24630" y="508186"/>
                    <a:pt x="884" y="508186"/>
                  </a:cubicBezTo>
                  <a:cubicBezTo>
                    <a:pt x="884" y="346782"/>
                    <a:pt x="884" y="185379"/>
                    <a:pt x="884" y="19084"/>
                  </a:cubicBezTo>
                  <a:cubicBezTo>
                    <a:pt x="22285" y="19084"/>
                    <a:pt x="43687" y="19084"/>
                    <a:pt x="65737" y="19084"/>
                  </a:cubicBezTo>
                  <a:cubicBezTo>
                    <a:pt x="67383" y="42142"/>
                    <a:pt x="69029" y="65199"/>
                    <a:pt x="70726" y="88956"/>
                  </a:cubicBezTo>
                  <a:cubicBezTo>
                    <a:pt x="78031" y="82059"/>
                    <a:pt x="85336" y="75162"/>
                    <a:pt x="92863" y="68057"/>
                  </a:cubicBezTo>
                  <a:cubicBezTo>
                    <a:pt x="115694" y="47535"/>
                    <a:pt x="137789" y="32084"/>
                    <a:pt x="165511" y="19084"/>
                  </a:cubicBezTo>
                  <a:cubicBezTo>
                    <a:pt x="168495" y="17495"/>
                    <a:pt x="171479" y="15906"/>
                    <a:pt x="174553" y="14269"/>
                  </a:cubicBezTo>
                  <a:cubicBezTo>
                    <a:pt x="230722" y="-12011"/>
                    <a:pt x="297946" y="1419"/>
                    <a:pt x="348534" y="32809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9" name="Freihandform 68">
              <a:extLst>
                <a:ext uri="{FF2B5EF4-FFF2-40B4-BE49-F238E27FC236}">
                  <a16:creationId xmlns:a16="http://schemas.microsoft.com/office/drawing/2014/main" id="{294DC0A5-39DB-ECC6-9CF3-1AC599E5F36B}"/>
                </a:ext>
              </a:extLst>
            </p:cNvPr>
            <p:cNvSpPr/>
            <p:nvPr/>
          </p:nvSpPr>
          <p:spPr>
            <a:xfrm>
              <a:off x="6195969" y="2963137"/>
              <a:ext cx="429597" cy="505006"/>
            </a:xfrm>
            <a:custGeom>
              <a:avLst/>
              <a:gdLst>
                <a:gd name="connsiteX0" fmla="*/ 345843 w 429597"/>
                <a:gd name="connsiteY0" fmla="*/ 26814 h 505006"/>
                <a:gd name="connsiteX1" fmla="*/ 428025 w 429597"/>
                <a:gd name="connsiteY1" fmla="*/ 147048 h 505006"/>
                <a:gd name="connsiteX2" fmla="*/ 430906 w 429597"/>
                <a:gd name="connsiteY2" fmla="*/ 195387 h 505006"/>
                <a:gd name="connsiteX3" fmla="*/ 430908 w 429597"/>
                <a:gd name="connsiteY3" fmla="*/ 205576 h 505006"/>
                <a:gd name="connsiteX4" fmla="*/ 430827 w 429597"/>
                <a:gd name="connsiteY4" fmla="*/ 238710 h 505006"/>
                <a:gd name="connsiteX5" fmla="*/ 430805 w 429597"/>
                <a:gd name="connsiteY5" fmla="*/ 261765 h 505006"/>
                <a:gd name="connsiteX6" fmla="*/ 430682 w 429597"/>
                <a:gd name="connsiteY6" fmla="*/ 322292 h 505006"/>
                <a:gd name="connsiteX7" fmla="*/ 430583 w 429597"/>
                <a:gd name="connsiteY7" fmla="*/ 384117 h 505006"/>
                <a:gd name="connsiteX8" fmla="*/ 430340 w 429597"/>
                <a:gd name="connsiteY8" fmla="*/ 505310 h 505006"/>
                <a:gd name="connsiteX9" fmla="*/ 365486 w 429597"/>
                <a:gd name="connsiteY9" fmla="*/ 505310 h 505006"/>
                <a:gd name="connsiteX10" fmla="*/ 365108 w 429597"/>
                <a:gd name="connsiteY10" fmla="*/ 480067 h 505006"/>
                <a:gd name="connsiteX11" fmla="*/ 363794 w 429597"/>
                <a:gd name="connsiteY11" fmla="*/ 396881 h 505006"/>
                <a:gd name="connsiteX12" fmla="*/ 363005 w 429597"/>
                <a:gd name="connsiteY12" fmla="*/ 346516 h 505006"/>
                <a:gd name="connsiteX13" fmla="*/ 362076 w 429597"/>
                <a:gd name="connsiteY13" fmla="*/ 288423 h 505006"/>
                <a:gd name="connsiteX14" fmla="*/ 361824 w 429597"/>
                <a:gd name="connsiteY14" fmla="*/ 270425 h 505006"/>
                <a:gd name="connsiteX15" fmla="*/ 324641 w 429597"/>
                <a:gd name="connsiteY15" fmla="*/ 101676 h 505006"/>
                <a:gd name="connsiteX16" fmla="*/ 229544 w 429597"/>
                <a:gd name="connsiteY16" fmla="*/ 68846 h 505006"/>
                <a:gd name="connsiteX17" fmla="*/ 107945 w 429597"/>
                <a:gd name="connsiteY17" fmla="*/ 135364 h 505006"/>
                <a:gd name="connsiteX18" fmla="*/ 72400 w 429597"/>
                <a:gd name="connsiteY18" fmla="*/ 372741 h 505006"/>
                <a:gd name="connsiteX19" fmla="*/ 71952 w 429597"/>
                <a:gd name="connsiteY19" fmla="*/ 411391 h 505006"/>
                <a:gd name="connsiteX20" fmla="*/ 71153 w 429597"/>
                <a:gd name="connsiteY20" fmla="*/ 505310 h 505006"/>
                <a:gd name="connsiteX21" fmla="*/ 1311 w 429597"/>
                <a:gd name="connsiteY21" fmla="*/ 505310 h 505006"/>
                <a:gd name="connsiteX22" fmla="*/ 1311 w 429597"/>
                <a:gd name="connsiteY22" fmla="*/ 16208 h 505006"/>
                <a:gd name="connsiteX23" fmla="*/ 71153 w 429597"/>
                <a:gd name="connsiteY23" fmla="*/ 16208 h 505006"/>
                <a:gd name="connsiteX24" fmla="*/ 71153 w 429597"/>
                <a:gd name="connsiteY24" fmla="*/ 86080 h 505006"/>
                <a:gd name="connsiteX25" fmla="*/ 88302 w 429597"/>
                <a:gd name="connsiteY25" fmla="*/ 70483 h 505006"/>
                <a:gd name="connsiteX26" fmla="*/ 345843 w 429597"/>
                <a:gd name="connsiteY26" fmla="*/ 26814 h 50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9597" h="505006">
                  <a:moveTo>
                    <a:pt x="345843" y="26814"/>
                  </a:moveTo>
                  <a:cubicBezTo>
                    <a:pt x="389855" y="56255"/>
                    <a:pt x="415684" y="96013"/>
                    <a:pt x="428025" y="147048"/>
                  </a:cubicBezTo>
                  <a:cubicBezTo>
                    <a:pt x="430745" y="163378"/>
                    <a:pt x="430936" y="178828"/>
                    <a:pt x="430906" y="195387"/>
                  </a:cubicBezTo>
                  <a:cubicBezTo>
                    <a:pt x="430907" y="198750"/>
                    <a:pt x="430907" y="202112"/>
                    <a:pt x="430908" y="205576"/>
                  </a:cubicBezTo>
                  <a:cubicBezTo>
                    <a:pt x="430905" y="216621"/>
                    <a:pt x="430866" y="227665"/>
                    <a:pt x="430827" y="238710"/>
                  </a:cubicBezTo>
                  <a:cubicBezTo>
                    <a:pt x="430817" y="246395"/>
                    <a:pt x="430810" y="254080"/>
                    <a:pt x="430805" y="261765"/>
                  </a:cubicBezTo>
                  <a:cubicBezTo>
                    <a:pt x="430786" y="281941"/>
                    <a:pt x="430737" y="302116"/>
                    <a:pt x="430682" y="322292"/>
                  </a:cubicBezTo>
                  <a:cubicBezTo>
                    <a:pt x="430631" y="342900"/>
                    <a:pt x="430608" y="363508"/>
                    <a:pt x="430583" y="384117"/>
                  </a:cubicBezTo>
                  <a:cubicBezTo>
                    <a:pt x="430530" y="424515"/>
                    <a:pt x="430442" y="464912"/>
                    <a:pt x="430340" y="505310"/>
                  </a:cubicBezTo>
                  <a:cubicBezTo>
                    <a:pt x="408938" y="505310"/>
                    <a:pt x="387537" y="505310"/>
                    <a:pt x="365486" y="505310"/>
                  </a:cubicBezTo>
                  <a:cubicBezTo>
                    <a:pt x="365361" y="496980"/>
                    <a:pt x="365236" y="488650"/>
                    <a:pt x="365108" y="480067"/>
                  </a:cubicBezTo>
                  <a:cubicBezTo>
                    <a:pt x="364687" y="452338"/>
                    <a:pt x="364246" y="424609"/>
                    <a:pt x="363794" y="396881"/>
                  </a:cubicBezTo>
                  <a:cubicBezTo>
                    <a:pt x="363520" y="380093"/>
                    <a:pt x="363254" y="363304"/>
                    <a:pt x="363005" y="346516"/>
                  </a:cubicBezTo>
                  <a:cubicBezTo>
                    <a:pt x="362715" y="327151"/>
                    <a:pt x="362398" y="307787"/>
                    <a:pt x="362076" y="288423"/>
                  </a:cubicBezTo>
                  <a:cubicBezTo>
                    <a:pt x="361993" y="282484"/>
                    <a:pt x="361909" y="276545"/>
                    <a:pt x="361824" y="270425"/>
                  </a:cubicBezTo>
                  <a:cubicBezTo>
                    <a:pt x="361604" y="180936"/>
                    <a:pt x="361604" y="180936"/>
                    <a:pt x="324641" y="101676"/>
                  </a:cubicBezTo>
                  <a:cubicBezTo>
                    <a:pt x="295487" y="79639"/>
                    <a:pt x="266509" y="67228"/>
                    <a:pt x="229544" y="68846"/>
                  </a:cubicBezTo>
                  <a:cubicBezTo>
                    <a:pt x="178953" y="77185"/>
                    <a:pt x="141869" y="98193"/>
                    <a:pt x="107945" y="135364"/>
                  </a:cubicBezTo>
                  <a:cubicBezTo>
                    <a:pt x="63385" y="203624"/>
                    <a:pt x="72827" y="295244"/>
                    <a:pt x="72400" y="372741"/>
                  </a:cubicBezTo>
                  <a:cubicBezTo>
                    <a:pt x="72259" y="385624"/>
                    <a:pt x="72110" y="398508"/>
                    <a:pt x="71952" y="411391"/>
                  </a:cubicBezTo>
                  <a:cubicBezTo>
                    <a:pt x="71586" y="442697"/>
                    <a:pt x="71337" y="474002"/>
                    <a:pt x="71153" y="505310"/>
                  </a:cubicBezTo>
                  <a:cubicBezTo>
                    <a:pt x="48105" y="505310"/>
                    <a:pt x="25057" y="505310"/>
                    <a:pt x="1311" y="505310"/>
                  </a:cubicBezTo>
                  <a:cubicBezTo>
                    <a:pt x="1311" y="343906"/>
                    <a:pt x="1311" y="182503"/>
                    <a:pt x="1311" y="16208"/>
                  </a:cubicBezTo>
                  <a:cubicBezTo>
                    <a:pt x="24359" y="16208"/>
                    <a:pt x="47407" y="16208"/>
                    <a:pt x="71153" y="16208"/>
                  </a:cubicBezTo>
                  <a:cubicBezTo>
                    <a:pt x="71153" y="39266"/>
                    <a:pt x="71153" y="62323"/>
                    <a:pt x="71153" y="86080"/>
                  </a:cubicBezTo>
                  <a:cubicBezTo>
                    <a:pt x="79641" y="78360"/>
                    <a:pt x="79641" y="78360"/>
                    <a:pt x="88302" y="70483"/>
                  </a:cubicBezTo>
                  <a:cubicBezTo>
                    <a:pt x="164204" y="4540"/>
                    <a:pt x="252894" y="-25167"/>
                    <a:pt x="345843" y="26814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0" name="Freihandform 69">
              <a:extLst>
                <a:ext uri="{FF2B5EF4-FFF2-40B4-BE49-F238E27FC236}">
                  <a16:creationId xmlns:a16="http://schemas.microsoft.com/office/drawing/2014/main" id="{14F38588-FA06-A213-684E-504B02F3B338}"/>
                </a:ext>
              </a:extLst>
            </p:cNvPr>
            <p:cNvSpPr/>
            <p:nvPr/>
          </p:nvSpPr>
          <p:spPr>
            <a:xfrm>
              <a:off x="4967171" y="2979041"/>
              <a:ext cx="427781" cy="505904"/>
            </a:xfrm>
            <a:custGeom>
              <a:avLst/>
              <a:gdLst>
                <a:gd name="connsiteX0" fmla="*/ 2573 w 427781"/>
                <a:gd name="connsiteY0" fmla="*/ 302 h 505904"/>
                <a:gd name="connsiteX1" fmla="*/ 72415 w 427781"/>
                <a:gd name="connsiteY1" fmla="*/ 302 h 505904"/>
                <a:gd name="connsiteX2" fmla="*/ 72714 w 427781"/>
                <a:gd name="connsiteY2" fmla="*/ 25466 h 505904"/>
                <a:gd name="connsiteX3" fmla="*/ 73849 w 427781"/>
                <a:gd name="connsiteY3" fmla="*/ 108473 h 505904"/>
                <a:gd name="connsiteX4" fmla="*/ 74519 w 427781"/>
                <a:gd name="connsiteY4" fmla="*/ 158720 h 505904"/>
                <a:gd name="connsiteX5" fmla="*/ 75338 w 427781"/>
                <a:gd name="connsiteY5" fmla="*/ 216702 h 505904"/>
                <a:gd name="connsiteX6" fmla="*/ 75512 w 427781"/>
                <a:gd name="connsiteY6" fmla="*/ 234621 h 505904"/>
                <a:gd name="connsiteX7" fmla="*/ 113883 w 427781"/>
                <a:gd name="connsiteY7" fmla="*/ 393019 h 505904"/>
                <a:gd name="connsiteX8" fmla="*/ 233164 w 427781"/>
                <a:gd name="connsiteY8" fmla="*/ 430937 h 505904"/>
                <a:gd name="connsiteX9" fmla="*/ 296906 w 427781"/>
                <a:gd name="connsiteY9" fmla="*/ 409551 h 505904"/>
                <a:gd name="connsiteX10" fmla="*/ 310625 w 427781"/>
                <a:gd name="connsiteY10" fmla="*/ 401129 h 505904"/>
                <a:gd name="connsiteX11" fmla="*/ 354413 w 427781"/>
                <a:gd name="connsiteY11" fmla="*/ 280764 h 505904"/>
                <a:gd name="connsiteX12" fmla="*/ 355037 w 427781"/>
                <a:gd name="connsiteY12" fmla="*/ 269019 h 505904"/>
                <a:gd name="connsiteX13" fmla="*/ 359577 w 427781"/>
                <a:gd name="connsiteY13" fmla="*/ 109477 h 505904"/>
                <a:gd name="connsiteX14" fmla="*/ 360230 w 427781"/>
                <a:gd name="connsiteY14" fmla="*/ 77524 h 505904"/>
                <a:gd name="connsiteX15" fmla="*/ 361759 w 427781"/>
                <a:gd name="connsiteY15" fmla="*/ 302 h 505904"/>
                <a:gd name="connsiteX16" fmla="*/ 426613 w 427781"/>
                <a:gd name="connsiteY16" fmla="*/ 302 h 505904"/>
                <a:gd name="connsiteX17" fmla="*/ 427646 w 427781"/>
                <a:gd name="connsiteY17" fmla="*/ 125784 h 505904"/>
                <a:gd name="connsiteX18" fmla="*/ 428118 w 427781"/>
                <a:gd name="connsiteY18" fmla="*/ 184070 h 505904"/>
                <a:gd name="connsiteX19" fmla="*/ 428506 w 427781"/>
                <a:gd name="connsiteY19" fmla="*/ 240474 h 505904"/>
                <a:gd name="connsiteX20" fmla="*/ 428722 w 427781"/>
                <a:gd name="connsiteY20" fmla="*/ 261835 h 505904"/>
                <a:gd name="connsiteX21" fmla="*/ 362695 w 427781"/>
                <a:gd name="connsiteY21" fmla="*/ 455716 h 505904"/>
                <a:gd name="connsiteX22" fmla="*/ 206829 w 427781"/>
                <a:gd name="connsiteY22" fmla="*/ 506202 h 505904"/>
                <a:gd name="connsiteX23" fmla="*/ 57780 w 427781"/>
                <a:gd name="connsiteY23" fmla="*/ 444721 h 505904"/>
                <a:gd name="connsiteX24" fmla="*/ 1111 w 427781"/>
                <a:gd name="connsiteY24" fmla="*/ 234735 h 505904"/>
                <a:gd name="connsiteX25" fmla="*/ 1175 w 427781"/>
                <a:gd name="connsiteY25" fmla="*/ 214243 h 505904"/>
                <a:gd name="connsiteX26" fmla="*/ 1545 w 427781"/>
                <a:gd name="connsiteY26" fmla="*/ 161153 h 505904"/>
                <a:gd name="connsiteX27" fmla="*/ 1842 w 427781"/>
                <a:gd name="connsiteY27" fmla="*/ 106640 h 505904"/>
                <a:gd name="connsiteX28" fmla="*/ 2573 w 427781"/>
                <a:gd name="connsiteY28" fmla="*/ 302 h 50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7781" h="505904">
                  <a:moveTo>
                    <a:pt x="2573" y="302"/>
                  </a:moveTo>
                  <a:cubicBezTo>
                    <a:pt x="25621" y="302"/>
                    <a:pt x="48668" y="302"/>
                    <a:pt x="72415" y="302"/>
                  </a:cubicBezTo>
                  <a:cubicBezTo>
                    <a:pt x="72513" y="8606"/>
                    <a:pt x="72612" y="16910"/>
                    <a:pt x="72714" y="25466"/>
                  </a:cubicBezTo>
                  <a:cubicBezTo>
                    <a:pt x="73054" y="53135"/>
                    <a:pt x="73438" y="80804"/>
                    <a:pt x="73849" y="108473"/>
                  </a:cubicBezTo>
                  <a:cubicBezTo>
                    <a:pt x="74096" y="125222"/>
                    <a:pt x="74323" y="141970"/>
                    <a:pt x="74519" y="158720"/>
                  </a:cubicBezTo>
                  <a:cubicBezTo>
                    <a:pt x="74749" y="178048"/>
                    <a:pt x="75038" y="197374"/>
                    <a:pt x="75338" y="216702"/>
                  </a:cubicBezTo>
                  <a:cubicBezTo>
                    <a:pt x="75395" y="222615"/>
                    <a:pt x="75453" y="228529"/>
                    <a:pt x="75512" y="234621"/>
                  </a:cubicBezTo>
                  <a:cubicBezTo>
                    <a:pt x="76701" y="319422"/>
                    <a:pt x="76701" y="319422"/>
                    <a:pt x="113883" y="393019"/>
                  </a:cubicBezTo>
                  <a:cubicBezTo>
                    <a:pt x="153400" y="427036"/>
                    <a:pt x="182002" y="431855"/>
                    <a:pt x="233164" y="430937"/>
                  </a:cubicBezTo>
                  <a:cubicBezTo>
                    <a:pt x="258040" y="429058"/>
                    <a:pt x="275930" y="422701"/>
                    <a:pt x="296906" y="409551"/>
                  </a:cubicBezTo>
                  <a:cubicBezTo>
                    <a:pt x="301433" y="406771"/>
                    <a:pt x="305961" y="403992"/>
                    <a:pt x="310625" y="401129"/>
                  </a:cubicBezTo>
                  <a:cubicBezTo>
                    <a:pt x="344567" y="366229"/>
                    <a:pt x="352000" y="327845"/>
                    <a:pt x="354413" y="280764"/>
                  </a:cubicBezTo>
                  <a:cubicBezTo>
                    <a:pt x="354619" y="276888"/>
                    <a:pt x="354825" y="273012"/>
                    <a:pt x="355037" y="269019"/>
                  </a:cubicBezTo>
                  <a:cubicBezTo>
                    <a:pt x="357685" y="215873"/>
                    <a:pt x="358555" y="162673"/>
                    <a:pt x="359577" y="109477"/>
                  </a:cubicBezTo>
                  <a:cubicBezTo>
                    <a:pt x="359793" y="98826"/>
                    <a:pt x="360011" y="88175"/>
                    <a:pt x="360230" y="77524"/>
                  </a:cubicBezTo>
                  <a:cubicBezTo>
                    <a:pt x="360756" y="51783"/>
                    <a:pt x="361263" y="26043"/>
                    <a:pt x="361759" y="302"/>
                  </a:cubicBezTo>
                  <a:cubicBezTo>
                    <a:pt x="383161" y="302"/>
                    <a:pt x="404562" y="302"/>
                    <a:pt x="426613" y="302"/>
                  </a:cubicBezTo>
                  <a:cubicBezTo>
                    <a:pt x="427066" y="42129"/>
                    <a:pt x="427431" y="83955"/>
                    <a:pt x="427646" y="125784"/>
                  </a:cubicBezTo>
                  <a:cubicBezTo>
                    <a:pt x="427750" y="145213"/>
                    <a:pt x="427890" y="164641"/>
                    <a:pt x="428118" y="184070"/>
                  </a:cubicBezTo>
                  <a:cubicBezTo>
                    <a:pt x="428337" y="202871"/>
                    <a:pt x="428455" y="221671"/>
                    <a:pt x="428506" y="240474"/>
                  </a:cubicBezTo>
                  <a:cubicBezTo>
                    <a:pt x="428542" y="247595"/>
                    <a:pt x="428613" y="254715"/>
                    <a:pt x="428722" y="261835"/>
                  </a:cubicBezTo>
                  <a:cubicBezTo>
                    <a:pt x="429823" y="336877"/>
                    <a:pt x="414683" y="400245"/>
                    <a:pt x="362695" y="455716"/>
                  </a:cubicBezTo>
                  <a:cubicBezTo>
                    <a:pt x="318520" y="498002"/>
                    <a:pt x="265895" y="506433"/>
                    <a:pt x="206829" y="506202"/>
                  </a:cubicBezTo>
                  <a:cubicBezTo>
                    <a:pt x="147124" y="504869"/>
                    <a:pt x="99790" y="487174"/>
                    <a:pt x="57780" y="444721"/>
                  </a:cubicBezTo>
                  <a:cubicBezTo>
                    <a:pt x="3637" y="385713"/>
                    <a:pt x="184" y="311344"/>
                    <a:pt x="1111" y="234735"/>
                  </a:cubicBezTo>
                  <a:cubicBezTo>
                    <a:pt x="1139" y="227904"/>
                    <a:pt x="1160" y="221074"/>
                    <a:pt x="1175" y="214243"/>
                  </a:cubicBezTo>
                  <a:cubicBezTo>
                    <a:pt x="1232" y="196546"/>
                    <a:pt x="1378" y="178850"/>
                    <a:pt x="1545" y="161153"/>
                  </a:cubicBezTo>
                  <a:cubicBezTo>
                    <a:pt x="1700" y="142982"/>
                    <a:pt x="1767" y="124811"/>
                    <a:pt x="1842" y="106640"/>
                  </a:cubicBezTo>
                  <a:cubicBezTo>
                    <a:pt x="2001" y="71193"/>
                    <a:pt x="2263" y="35748"/>
                    <a:pt x="2573" y="302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1" name="Freihandform 70">
              <a:extLst>
                <a:ext uri="{FF2B5EF4-FFF2-40B4-BE49-F238E27FC236}">
                  <a16:creationId xmlns:a16="http://schemas.microsoft.com/office/drawing/2014/main" id="{1A121A76-4A7D-04F7-922B-1B871A4D38EE}"/>
                </a:ext>
              </a:extLst>
            </p:cNvPr>
            <p:cNvSpPr/>
            <p:nvPr/>
          </p:nvSpPr>
          <p:spPr>
            <a:xfrm>
              <a:off x="4574985" y="2962912"/>
              <a:ext cx="291213" cy="522199"/>
            </a:xfrm>
            <a:custGeom>
              <a:avLst/>
              <a:gdLst>
                <a:gd name="connsiteX0" fmla="*/ 250058 w 291213"/>
                <a:gd name="connsiteY0" fmla="*/ 31406 h 522199"/>
                <a:gd name="connsiteX1" fmla="*/ 289967 w 291213"/>
                <a:gd name="connsiteY1" fmla="*/ 66342 h 522199"/>
                <a:gd name="connsiteX2" fmla="*/ 255046 w 291213"/>
                <a:gd name="connsiteY2" fmla="*/ 116250 h 522199"/>
                <a:gd name="connsiteX3" fmla="*/ 203405 w 291213"/>
                <a:gd name="connsiteY3" fmla="*/ 86910 h 522199"/>
                <a:gd name="connsiteX4" fmla="*/ 130329 w 291213"/>
                <a:gd name="connsiteY4" fmla="*/ 76324 h 522199"/>
                <a:gd name="connsiteX5" fmla="*/ 93537 w 291213"/>
                <a:gd name="connsiteY5" fmla="*/ 105645 h 522199"/>
                <a:gd name="connsiteX6" fmla="*/ 100397 w 291213"/>
                <a:gd name="connsiteY6" fmla="*/ 176140 h 522199"/>
                <a:gd name="connsiteX7" fmla="*/ 120351 w 291213"/>
                <a:gd name="connsiteY7" fmla="*/ 186122 h 522199"/>
                <a:gd name="connsiteX8" fmla="*/ 139059 w 291213"/>
                <a:gd name="connsiteY8" fmla="*/ 198599 h 522199"/>
                <a:gd name="connsiteX9" fmla="*/ 184873 w 291213"/>
                <a:gd name="connsiteY9" fmla="*/ 227901 h 522199"/>
                <a:gd name="connsiteX10" fmla="*/ 195450 w 291213"/>
                <a:gd name="connsiteY10" fmla="*/ 234295 h 522199"/>
                <a:gd name="connsiteX11" fmla="*/ 216330 w 291213"/>
                <a:gd name="connsiteY11" fmla="*/ 246675 h 522199"/>
                <a:gd name="connsiteX12" fmla="*/ 289967 w 291213"/>
                <a:gd name="connsiteY12" fmla="*/ 330856 h 522199"/>
                <a:gd name="connsiteX13" fmla="*/ 292150 w 291213"/>
                <a:gd name="connsiteY13" fmla="*/ 369847 h 522199"/>
                <a:gd name="connsiteX14" fmla="*/ 292024 w 291213"/>
                <a:gd name="connsiteY14" fmla="*/ 380541 h 522199"/>
                <a:gd name="connsiteX15" fmla="*/ 270012 w 291213"/>
                <a:gd name="connsiteY15" fmla="*/ 455627 h 522199"/>
                <a:gd name="connsiteX16" fmla="*/ 262841 w 291213"/>
                <a:gd name="connsiteY16" fmla="*/ 466311 h 522199"/>
                <a:gd name="connsiteX17" fmla="*/ 180216 w 291213"/>
                <a:gd name="connsiteY17" fmla="*/ 520508 h 522199"/>
                <a:gd name="connsiteX18" fmla="*/ 26209 w 291213"/>
                <a:gd name="connsiteY18" fmla="*/ 479178 h 522199"/>
                <a:gd name="connsiteX19" fmla="*/ 15589 w 291213"/>
                <a:gd name="connsiteY19" fmla="*/ 470600 h 522199"/>
                <a:gd name="connsiteX20" fmla="*/ 6371 w 291213"/>
                <a:gd name="connsiteY20" fmla="*/ 463270 h 522199"/>
                <a:gd name="connsiteX21" fmla="*/ 1227 w 291213"/>
                <a:gd name="connsiteY21" fmla="*/ 445880 h 522199"/>
                <a:gd name="connsiteX22" fmla="*/ 20889 w 291213"/>
                <a:gd name="connsiteY22" fmla="*/ 416948 h 522199"/>
                <a:gd name="connsiteX23" fmla="*/ 29171 w 291213"/>
                <a:gd name="connsiteY23" fmla="*/ 407668 h 522199"/>
                <a:gd name="connsiteX24" fmla="*/ 35543 w 291213"/>
                <a:gd name="connsiteY24" fmla="*/ 400728 h 522199"/>
                <a:gd name="connsiteX25" fmla="*/ 75141 w 291213"/>
                <a:gd name="connsiteY25" fmla="*/ 423187 h 522199"/>
                <a:gd name="connsiteX26" fmla="*/ 153713 w 291213"/>
                <a:gd name="connsiteY26" fmla="*/ 447225 h 522199"/>
                <a:gd name="connsiteX27" fmla="*/ 215137 w 291213"/>
                <a:gd name="connsiteY27" fmla="*/ 414765 h 522199"/>
                <a:gd name="connsiteX28" fmla="*/ 214201 w 291213"/>
                <a:gd name="connsiteY28" fmla="*/ 341774 h 522199"/>
                <a:gd name="connsiteX29" fmla="*/ 150648 w 291213"/>
                <a:gd name="connsiteY29" fmla="*/ 293931 h 522199"/>
                <a:gd name="connsiteX30" fmla="*/ 23169 w 291213"/>
                <a:gd name="connsiteY30" fmla="*/ 178187 h 522199"/>
                <a:gd name="connsiteX31" fmla="*/ 40532 w 291213"/>
                <a:gd name="connsiteY31" fmla="*/ 56360 h 522199"/>
                <a:gd name="connsiteX32" fmla="*/ 250058 w 291213"/>
                <a:gd name="connsiteY32" fmla="*/ 31406 h 52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91213" h="522199">
                  <a:moveTo>
                    <a:pt x="250058" y="31406"/>
                  </a:moveTo>
                  <a:cubicBezTo>
                    <a:pt x="264158" y="42329"/>
                    <a:pt x="277323" y="53766"/>
                    <a:pt x="289967" y="66342"/>
                  </a:cubicBezTo>
                  <a:cubicBezTo>
                    <a:pt x="280863" y="85921"/>
                    <a:pt x="269101" y="99970"/>
                    <a:pt x="255046" y="116250"/>
                  </a:cubicBezTo>
                  <a:cubicBezTo>
                    <a:pt x="234995" y="109564"/>
                    <a:pt x="220022" y="99584"/>
                    <a:pt x="203405" y="86910"/>
                  </a:cubicBezTo>
                  <a:cubicBezTo>
                    <a:pt x="181701" y="72142"/>
                    <a:pt x="155469" y="73468"/>
                    <a:pt x="130329" y="76324"/>
                  </a:cubicBezTo>
                  <a:cubicBezTo>
                    <a:pt x="114013" y="84485"/>
                    <a:pt x="104269" y="91004"/>
                    <a:pt x="93537" y="105645"/>
                  </a:cubicBezTo>
                  <a:cubicBezTo>
                    <a:pt x="86225" y="130518"/>
                    <a:pt x="89787" y="152789"/>
                    <a:pt x="100397" y="176140"/>
                  </a:cubicBezTo>
                  <a:cubicBezTo>
                    <a:pt x="109729" y="181433"/>
                    <a:pt x="109729" y="181433"/>
                    <a:pt x="120351" y="186122"/>
                  </a:cubicBezTo>
                  <a:cubicBezTo>
                    <a:pt x="126654" y="190179"/>
                    <a:pt x="132885" y="194349"/>
                    <a:pt x="139059" y="198599"/>
                  </a:cubicBezTo>
                  <a:cubicBezTo>
                    <a:pt x="154083" y="208828"/>
                    <a:pt x="169282" y="218570"/>
                    <a:pt x="184873" y="227901"/>
                  </a:cubicBezTo>
                  <a:cubicBezTo>
                    <a:pt x="188364" y="230011"/>
                    <a:pt x="191854" y="232121"/>
                    <a:pt x="195450" y="234295"/>
                  </a:cubicBezTo>
                  <a:cubicBezTo>
                    <a:pt x="202380" y="238471"/>
                    <a:pt x="209340" y="242601"/>
                    <a:pt x="216330" y="246675"/>
                  </a:cubicBezTo>
                  <a:cubicBezTo>
                    <a:pt x="249931" y="267052"/>
                    <a:pt x="275878" y="293540"/>
                    <a:pt x="289967" y="330856"/>
                  </a:cubicBezTo>
                  <a:cubicBezTo>
                    <a:pt x="291523" y="344386"/>
                    <a:pt x="292353" y="356375"/>
                    <a:pt x="292150" y="369847"/>
                  </a:cubicBezTo>
                  <a:cubicBezTo>
                    <a:pt x="292108" y="373376"/>
                    <a:pt x="292067" y="376905"/>
                    <a:pt x="292024" y="380541"/>
                  </a:cubicBezTo>
                  <a:cubicBezTo>
                    <a:pt x="291084" y="409701"/>
                    <a:pt x="286242" y="431466"/>
                    <a:pt x="270012" y="455627"/>
                  </a:cubicBezTo>
                  <a:cubicBezTo>
                    <a:pt x="267646" y="459153"/>
                    <a:pt x="265279" y="462678"/>
                    <a:pt x="262841" y="466311"/>
                  </a:cubicBezTo>
                  <a:cubicBezTo>
                    <a:pt x="240878" y="494833"/>
                    <a:pt x="214802" y="510865"/>
                    <a:pt x="180216" y="520508"/>
                  </a:cubicBezTo>
                  <a:cubicBezTo>
                    <a:pt x="120299" y="528010"/>
                    <a:pt x="74307" y="514398"/>
                    <a:pt x="26209" y="479178"/>
                  </a:cubicBezTo>
                  <a:cubicBezTo>
                    <a:pt x="20952" y="474932"/>
                    <a:pt x="20952" y="474932"/>
                    <a:pt x="15589" y="470600"/>
                  </a:cubicBezTo>
                  <a:cubicBezTo>
                    <a:pt x="12547" y="468181"/>
                    <a:pt x="9505" y="465762"/>
                    <a:pt x="6371" y="463270"/>
                  </a:cubicBezTo>
                  <a:cubicBezTo>
                    <a:pt x="622" y="455627"/>
                    <a:pt x="622" y="455627"/>
                    <a:pt x="1227" y="445880"/>
                  </a:cubicBezTo>
                  <a:cubicBezTo>
                    <a:pt x="6256" y="434162"/>
                    <a:pt x="12354" y="426395"/>
                    <a:pt x="20889" y="416948"/>
                  </a:cubicBezTo>
                  <a:cubicBezTo>
                    <a:pt x="23622" y="413886"/>
                    <a:pt x="26355" y="410824"/>
                    <a:pt x="29171" y="407668"/>
                  </a:cubicBezTo>
                  <a:cubicBezTo>
                    <a:pt x="31274" y="405378"/>
                    <a:pt x="33377" y="403088"/>
                    <a:pt x="35543" y="400728"/>
                  </a:cubicBezTo>
                  <a:cubicBezTo>
                    <a:pt x="52020" y="406061"/>
                    <a:pt x="61776" y="411807"/>
                    <a:pt x="75141" y="423187"/>
                  </a:cubicBezTo>
                  <a:cubicBezTo>
                    <a:pt x="99656" y="443207"/>
                    <a:pt x="122690" y="448011"/>
                    <a:pt x="153713" y="447225"/>
                  </a:cubicBezTo>
                  <a:cubicBezTo>
                    <a:pt x="178742" y="443799"/>
                    <a:pt x="198183" y="433316"/>
                    <a:pt x="215137" y="414765"/>
                  </a:cubicBezTo>
                  <a:cubicBezTo>
                    <a:pt x="223977" y="389890"/>
                    <a:pt x="224512" y="366204"/>
                    <a:pt x="214201" y="341774"/>
                  </a:cubicBezTo>
                  <a:cubicBezTo>
                    <a:pt x="196489" y="320388"/>
                    <a:pt x="174583" y="307253"/>
                    <a:pt x="150648" y="293931"/>
                  </a:cubicBezTo>
                  <a:cubicBezTo>
                    <a:pt x="43109" y="233907"/>
                    <a:pt x="43109" y="233907"/>
                    <a:pt x="23169" y="178187"/>
                  </a:cubicBezTo>
                  <a:cubicBezTo>
                    <a:pt x="14017" y="135710"/>
                    <a:pt x="17343" y="93712"/>
                    <a:pt x="40532" y="56360"/>
                  </a:cubicBezTo>
                  <a:cubicBezTo>
                    <a:pt x="99655" y="-9085"/>
                    <a:pt x="176295" y="-16985"/>
                    <a:pt x="250058" y="31406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2" name="Freihandform 71">
              <a:extLst>
                <a:ext uri="{FF2B5EF4-FFF2-40B4-BE49-F238E27FC236}">
                  <a16:creationId xmlns:a16="http://schemas.microsoft.com/office/drawing/2014/main" id="{B9C7FD2D-DD62-F8CD-B215-4BB5630DFE15}"/>
                </a:ext>
              </a:extLst>
            </p:cNvPr>
            <p:cNvSpPr/>
            <p:nvPr/>
          </p:nvSpPr>
          <p:spPr>
            <a:xfrm>
              <a:off x="3503134" y="2013707"/>
              <a:ext cx="458960" cy="489102"/>
            </a:xfrm>
            <a:custGeom>
              <a:avLst/>
              <a:gdLst>
                <a:gd name="connsiteX0" fmla="*/ 687 w 458960"/>
                <a:gd name="connsiteY0" fmla="*/ 114 h 489102"/>
                <a:gd name="connsiteX1" fmla="*/ 75518 w 458960"/>
                <a:gd name="connsiteY1" fmla="*/ 114 h 489102"/>
                <a:gd name="connsiteX2" fmla="*/ 230167 w 458960"/>
                <a:gd name="connsiteY2" fmla="*/ 334500 h 489102"/>
                <a:gd name="connsiteX3" fmla="*/ 259184 w 458960"/>
                <a:gd name="connsiteY3" fmla="*/ 278997 h 489102"/>
                <a:gd name="connsiteX4" fmla="*/ 264820 w 458960"/>
                <a:gd name="connsiteY4" fmla="*/ 266773 h 489102"/>
                <a:gd name="connsiteX5" fmla="*/ 282861 w 458960"/>
                <a:gd name="connsiteY5" fmla="*/ 227509 h 489102"/>
                <a:gd name="connsiteX6" fmla="*/ 295176 w 458960"/>
                <a:gd name="connsiteY6" fmla="*/ 200734 h 489102"/>
                <a:gd name="connsiteX7" fmla="*/ 384817 w 458960"/>
                <a:gd name="connsiteY7" fmla="*/ 114 h 489102"/>
                <a:gd name="connsiteX8" fmla="*/ 459648 w 458960"/>
                <a:gd name="connsiteY8" fmla="*/ 114 h 489102"/>
                <a:gd name="connsiteX9" fmla="*/ 413714 w 458960"/>
                <a:gd name="connsiteY9" fmla="*/ 116899 h 489102"/>
                <a:gd name="connsiteX10" fmla="*/ 386922 w 458960"/>
                <a:gd name="connsiteY10" fmla="*/ 173097 h 489102"/>
                <a:gd name="connsiteX11" fmla="*/ 381375 w 458960"/>
                <a:gd name="connsiteY11" fmla="*/ 184762 h 489102"/>
                <a:gd name="connsiteX12" fmla="*/ 324953 w 458960"/>
                <a:gd name="connsiteY12" fmla="*/ 307051 h 489102"/>
                <a:gd name="connsiteX13" fmla="*/ 320214 w 458960"/>
                <a:gd name="connsiteY13" fmla="*/ 317501 h 489102"/>
                <a:gd name="connsiteX14" fmla="*/ 261376 w 458960"/>
                <a:gd name="connsiteY14" fmla="*/ 449377 h 489102"/>
                <a:gd name="connsiteX15" fmla="*/ 240145 w 458960"/>
                <a:gd name="connsiteY15" fmla="*/ 489216 h 489102"/>
                <a:gd name="connsiteX16" fmla="*/ 220190 w 458960"/>
                <a:gd name="connsiteY16" fmla="*/ 484225 h 489102"/>
                <a:gd name="connsiteX17" fmla="*/ 207251 w 458960"/>
                <a:gd name="connsiteY17" fmla="*/ 461006 h 489102"/>
                <a:gd name="connsiteX18" fmla="*/ 200202 w 458960"/>
                <a:gd name="connsiteY18" fmla="*/ 446039 h 489102"/>
                <a:gd name="connsiteX19" fmla="*/ 192752 w 458960"/>
                <a:gd name="connsiteY19" fmla="*/ 429638 h 489102"/>
                <a:gd name="connsiteX20" fmla="*/ 184786 w 458960"/>
                <a:gd name="connsiteY20" fmla="*/ 412555 h 489102"/>
                <a:gd name="connsiteX21" fmla="*/ 160326 w 458960"/>
                <a:gd name="connsiteY21" fmla="*/ 359454 h 489102"/>
                <a:gd name="connsiteX22" fmla="*/ 146080 w 458960"/>
                <a:gd name="connsiteY22" fmla="*/ 328788 h 489102"/>
                <a:gd name="connsiteX23" fmla="*/ 117259 w 458960"/>
                <a:gd name="connsiteY23" fmla="*/ 266286 h 489102"/>
                <a:gd name="connsiteX24" fmla="*/ 84143 w 458960"/>
                <a:gd name="connsiteY24" fmla="*/ 194488 h 489102"/>
                <a:gd name="connsiteX25" fmla="*/ 60990 w 458960"/>
                <a:gd name="connsiteY25" fmla="*/ 144460 h 489102"/>
                <a:gd name="connsiteX26" fmla="*/ 49603 w 458960"/>
                <a:gd name="connsiteY26" fmla="*/ 119919 h 489102"/>
                <a:gd name="connsiteX27" fmla="*/ 33562 w 458960"/>
                <a:gd name="connsiteY27" fmla="*/ 85251 h 489102"/>
                <a:gd name="connsiteX28" fmla="*/ 28750 w 458960"/>
                <a:gd name="connsiteY28" fmla="*/ 74962 h 489102"/>
                <a:gd name="connsiteX29" fmla="*/ 687 w 458960"/>
                <a:gd name="connsiteY29" fmla="*/ 114 h 48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58960" h="489102">
                  <a:moveTo>
                    <a:pt x="687" y="114"/>
                  </a:moveTo>
                  <a:cubicBezTo>
                    <a:pt x="25381" y="114"/>
                    <a:pt x="50075" y="114"/>
                    <a:pt x="75518" y="114"/>
                  </a:cubicBezTo>
                  <a:cubicBezTo>
                    <a:pt x="128068" y="111133"/>
                    <a:pt x="179681" y="222526"/>
                    <a:pt x="230167" y="334500"/>
                  </a:cubicBezTo>
                  <a:cubicBezTo>
                    <a:pt x="241928" y="316852"/>
                    <a:pt x="250378" y="298216"/>
                    <a:pt x="259184" y="278997"/>
                  </a:cubicBezTo>
                  <a:cubicBezTo>
                    <a:pt x="261973" y="272946"/>
                    <a:pt x="261973" y="272946"/>
                    <a:pt x="264820" y="266773"/>
                  </a:cubicBezTo>
                  <a:cubicBezTo>
                    <a:pt x="270846" y="253691"/>
                    <a:pt x="276854" y="240600"/>
                    <a:pt x="282861" y="227509"/>
                  </a:cubicBezTo>
                  <a:cubicBezTo>
                    <a:pt x="286965" y="218584"/>
                    <a:pt x="291071" y="209659"/>
                    <a:pt x="295176" y="200734"/>
                  </a:cubicBezTo>
                  <a:cubicBezTo>
                    <a:pt x="341693" y="101160"/>
                    <a:pt x="341693" y="101160"/>
                    <a:pt x="384817" y="114"/>
                  </a:cubicBezTo>
                  <a:cubicBezTo>
                    <a:pt x="409511" y="114"/>
                    <a:pt x="434205" y="114"/>
                    <a:pt x="459648" y="114"/>
                  </a:cubicBezTo>
                  <a:cubicBezTo>
                    <a:pt x="448915" y="41421"/>
                    <a:pt x="432162" y="78631"/>
                    <a:pt x="413714" y="116899"/>
                  </a:cubicBezTo>
                  <a:cubicBezTo>
                    <a:pt x="404706" y="135595"/>
                    <a:pt x="395821" y="154349"/>
                    <a:pt x="386922" y="173097"/>
                  </a:cubicBezTo>
                  <a:cubicBezTo>
                    <a:pt x="385091" y="176947"/>
                    <a:pt x="383261" y="180796"/>
                    <a:pt x="381375" y="184762"/>
                  </a:cubicBezTo>
                  <a:cubicBezTo>
                    <a:pt x="362121" y="225322"/>
                    <a:pt x="343475" y="266152"/>
                    <a:pt x="324953" y="307051"/>
                  </a:cubicBezTo>
                  <a:cubicBezTo>
                    <a:pt x="323389" y="310499"/>
                    <a:pt x="321825" y="313948"/>
                    <a:pt x="320214" y="317501"/>
                  </a:cubicBezTo>
                  <a:cubicBezTo>
                    <a:pt x="300340" y="361342"/>
                    <a:pt x="280564" y="405230"/>
                    <a:pt x="261376" y="449377"/>
                  </a:cubicBezTo>
                  <a:cubicBezTo>
                    <a:pt x="255128" y="463642"/>
                    <a:pt x="248816" y="476204"/>
                    <a:pt x="240145" y="489216"/>
                  </a:cubicBezTo>
                  <a:cubicBezTo>
                    <a:pt x="230976" y="488172"/>
                    <a:pt x="230976" y="488172"/>
                    <a:pt x="220190" y="484225"/>
                  </a:cubicBezTo>
                  <a:cubicBezTo>
                    <a:pt x="213379" y="474264"/>
                    <a:pt x="213379" y="474264"/>
                    <a:pt x="207251" y="461006"/>
                  </a:cubicBezTo>
                  <a:cubicBezTo>
                    <a:pt x="204925" y="456067"/>
                    <a:pt x="202599" y="451128"/>
                    <a:pt x="200202" y="446039"/>
                  </a:cubicBezTo>
                  <a:cubicBezTo>
                    <a:pt x="197744" y="440626"/>
                    <a:pt x="195285" y="435214"/>
                    <a:pt x="192752" y="429638"/>
                  </a:cubicBezTo>
                  <a:cubicBezTo>
                    <a:pt x="190123" y="424001"/>
                    <a:pt x="187494" y="418363"/>
                    <a:pt x="184786" y="412555"/>
                  </a:cubicBezTo>
                  <a:cubicBezTo>
                    <a:pt x="176565" y="394885"/>
                    <a:pt x="168442" y="377172"/>
                    <a:pt x="160326" y="359454"/>
                  </a:cubicBezTo>
                  <a:cubicBezTo>
                    <a:pt x="155584" y="349229"/>
                    <a:pt x="150836" y="339007"/>
                    <a:pt x="146080" y="328788"/>
                  </a:cubicBezTo>
                  <a:cubicBezTo>
                    <a:pt x="136417" y="307979"/>
                    <a:pt x="126816" y="287143"/>
                    <a:pt x="117259" y="266286"/>
                  </a:cubicBezTo>
                  <a:cubicBezTo>
                    <a:pt x="106280" y="242325"/>
                    <a:pt x="95236" y="218396"/>
                    <a:pt x="84143" y="194488"/>
                  </a:cubicBezTo>
                  <a:cubicBezTo>
                    <a:pt x="76411" y="177819"/>
                    <a:pt x="68700" y="161140"/>
                    <a:pt x="60990" y="144460"/>
                  </a:cubicBezTo>
                  <a:cubicBezTo>
                    <a:pt x="57203" y="136276"/>
                    <a:pt x="53407" y="128096"/>
                    <a:pt x="49603" y="119919"/>
                  </a:cubicBezTo>
                  <a:cubicBezTo>
                    <a:pt x="44233" y="108373"/>
                    <a:pt x="38895" y="96814"/>
                    <a:pt x="33562" y="85251"/>
                  </a:cubicBezTo>
                  <a:cubicBezTo>
                    <a:pt x="31180" y="80158"/>
                    <a:pt x="31180" y="80158"/>
                    <a:pt x="28750" y="74962"/>
                  </a:cubicBezTo>
                  <a:cubicBezTo>
                    <a:pt x="17523" y="50508"/>
                    <a:pt x="8867" y="25752"/>
                    <a:pt x="687" y="114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3" name="Freihandform 72">
              <a:extLst>
                <a:ext uri="{FF2B5EF4-FFF2-40B4-BE49-F238E27FC236}">
                  <a16:creationId xmlns:a16="http://schemas.microsoft.com/office/drawing/2014/main" id="{C4912605-1F33-098A-621C-E9D27EFCE58C}"/>
                </a:ext>
              </a:extLst>
            </p:cNvPr>
            <p:cNvSpPr/>
            <p:nvPr/>
          </p:nvSpPr>
          <p:spPr>
            <a:xfrm>
              <a:off x="5687121" y="2799370"/>
              <a:ext cx="244446" cy="668772"/>
            </a:xfrm>
            <a:custGeom>
              <a:avLst/>
              <a:gdLst>
                <a:gd name="connsiteX0" fmla="*/ 85965 w 244446"/>
                <a:gd name="connsiteY0" fmla="*/ 266 h 668772"/>
                <a:gd name="connsiteX1" fmla="*/ 150818 w 244446"/>
                <a:gd name="connsiteY1" fmla="*/ 266 h 668772"/>
                <a:gd name="connsiteX2" fmla="*/ 150818 w 244446"/>
                <a:gd name="connsiteY2" fmla="*/ 179936 h 668772"/>
                <a:gd name="connsiteX3" fmla="*/ 245603 w 244446"/>
                <a:gd name="connsiteY3" fmla="*/ 179936 h 668772"/>
                <a:gd name="connsiteX4" fmla="*/ 245603 w 244446"/>
                <a:gd name="connsiteY4" fmla="*/ 239826 h 668772"/>
                <a:gd name="connsiteX5" fmla="*/ 150818 w 244446"/>
                <a:gd name="connsiteY5" fmla="*/ 239826 h 668772"/>
                <a:gd name="connsiteX6" fmla="*/ 150818 w 244446"/>
                <a:gd name="connsiteY6" fmla="*/ 669038 h 668772"/>
                <a:gd name="connsiteX7" fmla="*/ 85965 w 244446"/>
                <a:gd name="connsiteY7" fmla="*/ 669038 h 668772"/>
                <a:gd name="connsiteX8" fmla="*/ 85965 w 244446"/>
                <a:gd name="connsiteY8" fmla="*/ 239826 h 668772"/>
                <a:gd name="connsiteX9" fmla="*/ 1157 w 244446"/>
                <a:gd name="connsiteY9" fmla="*/ 239826 h 668772"/>
                <a:gd name="connsiteX10" fmla="*/ 1157 w 244446"/>
                <a:gd name="connsiteY10" fmla="*/ 179936 h 668772"/>
                <a:gd name="connsiteX11" fmla="*/ 80976 w 244446"/>
                <a:gd name="connsiteY11" fmla="*/ 179936 h 668772"/>
                <a:gd name="connsiteX12" fmla="*/ 80801 w 244446"/>
                <a:gd name="connsiteY12" fmla="*/ 141901 h 668772"/>
                <a:gd name="connsiteX13" fmla="*/ 80702 w 244446"/>
                <a:gd name="connsiteY13" fmla="*/ 105579 h 668772"/>
                <a:gd name="connsiteX14" fmla="*/ 80600 w 244446"/>
                <a:gd name="connsiteY14" fmla="*/ 80264 h 668772"/>
                <a:gd name="connsiteX15" fmla="*/ 80489 w 244446"/>
                <a:gd name="connsiteY15" fmla="*/ 43955 h 668772"/>
                <a:gd name="connsiteX16" fmla="*/ 80411 w 244446"/>
                <a:gd name="connsiteY16" fmla="*/ 32455 h 668772"/>
                <a:gd name="connsiteX17" fmla="*/ 80976 w 244446"/>
                <a:gd name="connsiteY17" fmla="*/ 5257 h 668772"/>
                <a:gd name="connsiteX18" fmla="*/ 85965 w 244446"/>
                <a:gd name="connsiteY18" fmla="*/ 266 h 66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4446" h="668772">
                  <a:moveTo>
                    <a:pt x="85965" y="266"/>
                  </a:moveTo>
                  <a:cubicBezTo>
                    <a:pt x="107367" y="266"/>
                    <a:pt x="128768" y="266"/>
                    <a:pt x="150818" y="266"/>
                  </a:cubicBezTo>
                  <a:cubicBezTo>
                    <a:pt x="150818" y="59557"/>
                    <a:pt x="150818" y="118848"/>
                    <a:pt x="150818" y="179936"/>
                  </a:cubicBezTo>
                  <a:cubicBezTo>
                    <a:pt x="182097" y="179936"/>
                    <a:pt x="213376" y="179936"/>
                    <a:pt x="245603" y="179936"/>
                  </a:cubicBezTo>
                  <a:cubicBezTo>
                    <a:pt x="245603" y="199700"/>
                    <a:pt x="245603" y="219464"/>
                    <a:pt x="245603" y="239826"/>
                  </a:cubicBezTo>
                  <a:cubicBezTo>
                    <a:pt x="214324" y="239826"/>
                    <a:pt x="183045" y="239826"/>
                    <a:pt x="150818" y="239826"/>
                  </a:cubicBezTo>
                  <a:cubicBezTo>
                    <a:pt x="150818" y="381466"/>
                    <a:pt x="150818" y="523106"/>
                    <a:pt x="150818" y="669038"/>
                  </a:cubicBezTo>
                  <a:cubicBezTo>
                    <a:pt x="129417" y="669038"/>
                    <a:pt x="108015" y="669038"/>
                    <a:pt x="85965" y="669038"/>
                  </a:cubicBezTo>
                  <a:cubicBezTo>
                    <a:pt x="85965" y="527398"/>
                    <a:pt x="85965" y="385758"/>
                    <a:pt x="85965" y="239826"/>
                  </a:cubicBezTo>
                  <a:cubicBezTo>
                    <a:pt x="57978" y="239826"/>
                    <a:pt x="29992" y="239826"/>
                    <a:pt x="1157" y="239826"/>
                  </a:cubicBezTo>
                  <a:cubicBezTo>
                    <a:pt x="1157" y="220063"/>
                    <a:pt x="1157" y="200299"/>
                    <a:pt x="1157" y="179936"/>
                  </a:cubicBezTo>
                  <a:cubicBezTo>
                    <a:pt x="27497" y="179936"/>
                    <a:pt x="53838" y="179936"/>
                    <a:pt x="80976" y="179936"/>
                  </a:cubicBezTo>
                  <a:cubicBezTo>
                    <a:pt x="80918" y="167384"/>
                    <a:pt x="80861" y="154833"/>
                    <a:pt x="80801" y="141901"/>
                  </a:cubicBezTo>
                  <a:cubicBezTo>
                    <a:pt x="80762" y="129793"/>
                    <a:pt x="80732" y="117686"/>
                    <a:pt x="80702" y="105579"/>
                  </a:cubicBezTo>
                  <a:cubicBezTo>
                    <a:pt x="80677" y="97141"/>
                    <a:pt x="80643" y="88703"/>
                    <a:pt x="80600" y="80264"/>
                  </a:cubicBezTo>
                  <a:cubicBezTo>
                    <a:pt x="80540" y="68161"/>
                    <a:pt x="80511" y="56059"/>
                    <a:pt x="80489" y="43955"/>
                  </a:cubicBezTo>
                  <a:cubicBezTo>
                    <a:pt x="80463" y="40160"/>
                    <a:pt x="80438" y="36365"/>
                    <a:pt x="80411" y="32455"/>
                  </a:cubicBezTo>
                  <a:cubicBezTo>
                    <a:pt x="80410" y="23387"/>
                    <a:pt x="80667" y="14320"/>
                    <a:pt x="80976" y="5257"/>
                  </a:cubicBezTo>
                  <a:cubicBezTo>
                    <a:pt x="82623" y="3610"/>
                    <a:pt x="84269" y="1963"/>
                    <a:pt x="85965" y="266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4" name="Freihandform 73">
              <a:extLst>
                <a:ext uri="{FF2B5EF4-FFF2-40B4-BE49-F238E27FC236}">
                  <a16:creationId xmlns:a16="http://schemas.microsoft.com/office/drawing/2014/main" id="{C9185F3A-145D-3CBC-4BA0-DBCCC038759E}"/>
                </a:ext>
              </a:extLst>
            </p:cNvPr>
            <p:cNvSpPr/>
            <p:nvPr/>
          </p:nvSpPr>
          <p:spPr>
            <a:xfrm>
              <a:off x="2894512" y="1912761"/>
              <a:ext cx="270710" cy="221268"/>
            </a:xfrm>
            <a:custGeom>
              <a:avLst/>
              <a:gdLst>
                <a:gd name="connsiteX0" fmla="*/ 565 w 270710"/>
                <a:gd name="connsiteY0" fmla="*/ 1224 h 221268"/>
                <a:gd name="connsiteX1" fmla="*/ 82879 w 270710"/>
                <a:gd name="connsiteY1" fmla="*/ 600 h 221268"/>
                <a:gd name="connsiteX2" fmla="*/ 108611 w 270710"/>
                <a:gd name="connsiteY2" fmla="*/ 324 h 221268"/>
                <a:gd name="connsiteX3" fmla="*/ 129180 w 270710"/>
                <a:gd name="connsiteY3" fmla="*/ 249 h 221268"/>
                <a:gd name="connsiteX4" fmla="*/ 139659 w 270710"/>
                <a:gd name="connsiteY4" fmla="*/ 94 h 221268"/>
                <a:gd name="connsiteX5" fmla="*/ 250000 w 270710"/>
                <a:gd name="connsiteY5" fmla="*/ 41150 h 221268"/>
                <a:gd name="connsiteX6" fmla="*/ 269955 w 270710"/>
                <a:gd name="connsiteY6" fmla="*/ 130985 h 221268"/>
                <a:gd name="connsiteX7" fmla="*/ 206193 w 270710"/>
                <a:gd name="connsiteY7" fmla="*/ 211326 h 221268"/>
                <a:gd name="connsiteX8" fmla="*/ 121872 w 270710"/>
                <a:gd name="connsiteY8" fmla="*/ 221308 h 221268"/>
                <a:gd name="connsiteX9" fmla="*/ 102494 w 270710"/>
                <a:gd name="connsiteY9" fmla="*/ 221270 h 221268"/>
                <a:gd name="connsiteX10" fmla="*/ 78202 w 270710"/>
                <a:gd name="connsiteY10" fmla="*/ 221132 h 221268"/>
                <a:gd name="connsiteX11" fmla="*/ 565 w 270710"/>
                <a:gd name="connsiteY11" fmla="*/ 220820 h 221268"/>
                <a:gd name="connsiteX12" fmla="*/ 565 w 270710"/>
                <a:gd name="connsiteY12" fmla="*/ 1224 h 22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0710" h="221268">
                  <a:moveTo>
                    <a:pt x="565" y="1224"/>
                  </a:moveTo>
                  <a:cubicBezTo>
                    <a:pt x="27728" y="1018"/>
                    <a:pt x="54892" y="812"/>
                    <a:pt x="82879" y="600"/>
                  </a:cubicBezTo>
                  <a:cubicBezTo>
                    <a:pt x="91370" y="509"/>
                    <a:pt x="99862" y="418"/>
                    <a:pt x="108611" y="324"/>
                  </a:cubicBezTo>
                  <a:cubicBezTo>
                    <a:pt x="115468" y="295"/>
                    <a:pt x="122324" y="270"/>
                    <a:pt x="129180" y="249"/>
                  </a:cubicBezTo>
                  <a:cubicBezTo>
                    <a:pt x="134367" y="172"/>
                    <a:pt x="134367" y="172"/>
                    <a:pt x="139659" y="94"/>
                  </a:cubicBezTo>
                  <a:cubicBezTo>
                    <a:pt x="183576" y="79"/>
                    <a:pt x="217533" y="10840"/>
                    <a:pt x="250000" y="41150"/>
                  </a:cubicBezTo>
                  <a:cubicBezTo>
                    <a:pt x="270234" y="68575"/>
                    <a:pt x="273692" y="97656"/>
                    <a:pt x="269955" y="130985"/>
                  </a:cubicBezTo>
                  <a:cubicBezTo>
                    <a:pt x="259680" y="168635"/>
                    <a:pt x="238864" y="191185"/>
                    <a:pt x="206193" y="211326"/>
                  </a:cubicBezTo>
                  <a:cubicBezTo>
                    <a:pt x="179510" y="222183"/>
                    <a:pt x="150265" y="221422"/>
                    <a:pt x="121872" y="221308"/>
                  </a:cubicBezTo>
                  <a:cubicBezTo>
                    <a:pt x="112280" y="221289"/>
                    <a:pt x="112280" y="221289"/>
                    <a:pt x="102494" y="221270"/>
                  </a:cubicBezTo>
                  <a:cubicBezTo>
                    <a:pt x="94477" y="221225"/>
                    <a:pt x="86461" y="221179"/>
                    <a:pt x="78202" y="221132"/>
                  </a:cubicBezTo>
                  <a:cubicBezTo>
                    <a:pt x="52582" y="221029"/>
                    <a:pt x="26961" y="220926"/>
                    <a:pt x="565" y="220820"/>
                  </a:cubicBezTo>
                  <a:cubicBezTo>
                    <a:pt x="565" y="148353"/>
                    <a:pt x="565" y="75886"/>
                    <a:pt x="565" y="1224"/>
                  </a:cubicBezTo>
                  <a:close/>
                </a:path>
              </a:pathLst>
            </a:custGeom>
            <a:solidFill>
              <a:schemeClr val="bg1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5" name="Freihandform 74">
              <a:extLst>
                <a:ext uri="{FF2B5EF4-FFF2-40B4-BE49-F238E27FC236}">
                  <a16:creationId xmlns:a16="http://schemas.microsoft.com/office/drawing/2014/main" id="{A0AB2423-745F-3C8E-D27E-BA2081DB94B4}"/>
                </a:ext>
              </a:extLst>
            </p:cNvPr>
            <p:cNvSpPr/>
            <p:nvPr/>
          </p:nvSpPr>
          <p:spPr>
            <a:xfrm>
              <a:off x="5418796" y="2002237"/>
              <a:ext cx="249435" cy="500572"/>
            </a:xfrm>
            <a:custGeom>
              <a:avLst/>
              <a:gdLst>
                <a:gd name="connsiteX0" fmla="*/ 250556 w 249435"/>
                <a:gd name="connsiteY0" fmla="*/ 16576 h 500572"/>
                <a:gd name="connsiteX1" fmla="*/ 225613 w 249435"/>
                <a:gd name="connsiteY1" fmla="*/ 71476 h 500572"/>
                <a:gd name="connsiteX2" fmla="*/ 172803 w 249435"/>
                <a:gd name="connsiteY2" fmla="*/ 75511 h 500572"/>
                <a:gd name="connsiteX3" fmla="*/ 120850 w 249435"/>
                <a:gd name="connsiteY3" fmla="*/ 96430 h 500572"/>
                <a:gd name="connsiteX4" fmla="*/ 80141 w 249435"/>
                <a:gd name="connsiteY4" fmla="*/ 205682 h 500572"/>
                <a:gd name="connsiteX5" fmla="*/ 78959 w 249435"/>
                <a:gd name="connsiteY5" fmla="*/ 218643 h 500572"/>
                <a:gd name="connsiteX6" fmla="*/ 72834 w 249435"/>
                <a:gd name="connsiteY6" fmla="*/ 387146 h 500572"/>
                <a:gd name="connsiteX7" fmla="*/ 72249 w 249435"/>
                <a:gd name="connsiteY7" fmla="*/ 420405 h 500572"/>
                <a:gd name="connsiteX8" fmla="*/ 70963 w 249435"/>
                <a:gd name="connsiteY8" fmla="*/ 500688 h 500572"/>
                <a:gd name="connsiteX9" fmla="*/ 1121 w 249435"/>
                <a:gd name="connsiteY9" fmla="*/ 500688 h 500572"/>
                <a:gd name="connsiteX10" fmla="*/ 1121 w 249435"/>
                <a:gd name="connsiteY10" fmla="*/ 11585 h 500572"/>
                <a:gd name="connsiteX11" fmla="*/ 70963 w 249435"/>
                <a:gd name="connsiteY11" fmla="*/ 11585 h 500572"/>
                <a:gd name="connsiteX12" fmla="*/ 75952 w 249435"/>
                <a:gd name="connsiteY12" fmla="*/ 61494 h 500572"/>
                <a:gd name="connsiteX13" fmla="*/ 84370 w 249435"/>
                <a:gd name="connsiteY13" fmla="*/ 53462 h 500572"/>
                <a:gd name="connsiteX14" fmla="*/ 250556 w 249435"/>
                <a:gd name="connsiteY14" fmla="*/ 16576 h 50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9435" h="500572">
                  <a:moveTo>
                    <a:pt x="250556" y="16576"/>
                  </a:moveTo>
                  <a:cubicBezTo>
                    <a:pt x="247264" y="37160"/>
                    <a:pt x="241905" y="57857"/>
                    <a:pt x="225613" y="71476"/>
                  </a:cubicBezTo>
                  <a:cubicBezTo>
                    <a:pt x="207913" y="74478"/>
                    <a:pt x="190737" y="74935"/>
                    <a:pt x="172803" y="75511"/>
                  </a:cubicBezTo>
                  <a:cubicBezTo>
                    <a:pt x="149995" y="76790"/>
                    <a:pt x="136542" y="79523"/>
                    <a:pt x="120850" y="96430"/>
                  </a:cubicBezTo>
                  <a:cubicBezTo>
                    <a:pt x="94391" y="130634"/>
                    <a:pt x="83662" y="163419"/>
                    <a:pt x="80141" y="205682"/>
                  </a:cubicBezTo>
                  <a:cubicBezTo>
                    <a:pt x="79751" y="209959"/>
                    <a:pt x="79361" y="214236"/>
                    <a:pt x="78959" y="218643"/>
                  </a:cubicBezTo>
                  <a:cubicBezTo>
                    <a:pt x="74256" y="274703"/>
                    <a:pt x="73648" y="330923"/>
                    <a:pt x="72834" y="387146"/>
                  </a:cubicBezTo>
                  <a:cubicBezTo>
                    <a:pt x="72642" y="398233"/>
                    <a:pt x="72448" y="409319"/>
                    <a:pt x="72249" y="420405"/>
                  </a:cubicBezTo>
                  <a:cubicBezTo>
                    <a:pt x="71777" y="447166"/>
                    <a:pt x="71356" y="473926"/>
                    <a:pt x="70963" y="500688"/>
                  </a:cubicBezTo>
                  <a:cubicBezTo>
                    <a:pt x="47915" y="500688"/>
                    <a:pt x="24867" y="500688"/>
                    <a:pt x="1121" y="500688"/>
                  </a:cubicBezTo>
                  <a:cubicBezTo>
                    <a:pt x="1121" y="339284"/>
                    <a:pt x="1121" y="177880"/>
                    <a:pt x="1121" y="11585"/>
                  </a:cubicBezTo>
                  <a:cubicBezTo>
                    <a:pt x="24169" y="11585"/>
                    <a:pt x="47217" y="11585"/>
                    <a:pt x="70963" y="11585"/>
                  </a:cubicBezTo>
                  <a:cubicBezTo>
                    <a:pt x="72609" y="28055"/>
                    <a:pt x="74255" y="44525"/>
                    <a:pt x="75952" y="61494"/>
                  </a:cubicBezTo>
                  <a:cubicBezTo>
                    <a:pt x="78730" y="58843"/>
                    <a:pt x="81508" y="56193"/>
                    <a:pt x="84370" y="53462"/>
                  </a:cubicBezTo>
                  <a:cubicBezTo>
                    <a:pt x="134758" y="6799"/>
                    <a:pt x="184588" y="-18622"/>
                    <a:pt x="250556" y="16576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" name="Freihandform 75">
              <a:extLst>
                <a:ext uri="{FF2B5EF4-FFF2-40B4-BE49-F238E27FC236}">
                  <a16:creationId xmlns:a16="http://schemas.microsoft.com/office/drawing/2014/main" id="{99C13D46-A559-8DFA-1446-8CEAE6B6F1E3}"/>
                </a:ext>
              </a:extLst>
            </p:cNvPr>
            <p:cNvSpPr/>
            <p:nvPr/>
          </p:nvSpPr>
          <p:spPr>
            <a:xfrm>
              <a:off x="5703152" y="2001657"/>
              <a:ext cx="249435" cy="501152"/>
            </a:xfrm>
            <a:custGeom>
              <a:avLst/>
              <a:gdLst>
                <a:gd name="connsiteX0" fmla="*/ 226873 w 249435"/>
                <a:gd name="connsiteY0" fmla="*/ 5651 h 501152"/>
                <a:gd name="connsiteX1" fmla="*/ 250608 w 249435"/>
                <a:gd name="connsiteY1" fmla="*/ 17154 h 501152"/>
                <a:gd name="connsiteX2" fmla="*/ 225665 w 249435"/>
                <a:gd name="connsiteY2" fmla="*/ 72053 h 501152"/>
                <a:gd name="connsiteX3" fmla="*/ 177122 w 249435"/>
                <a:gd name="connsiteY3" fmla="*/ 75445 h 501152"/>
                <a:gd name="connsiteX4" fmla="*/ 109366 w 249435"/>
                <a:gd name="connsiteY4" fmla="*/ 116035 h 501152"/>
                <a:gd name="connsiteX5" fmla="*/ 73938 w 249435"/>
                <a:gd name="connsiteY5" fmla="*/ 300949 h 501152"/>
                <a:gd name="connsiteX6" fmla="*/ 73645 w 249435"/>
                <a:gd name="connsiteY6" fmla="*/ 318462 h 501152"/>
                <a:gd name="connsiteX7" fmla="*/ 72886 w 249435"/>
                <a:gd name="connsiteY7" fmla="*/ 373063 h 501152"/>
                <a:gd name="connsiteX8" fmla="*/ 72301 w 249435"/>
                <a:gd name="connsiteY8" fmla="*/ 410406 h 501152"/>
                <a:gd name="connsiteX9" fmla="*/ 71015 w 249435"/>
                <a:gd name="connsiteY9" fmla="*/ 501265 h 501152"/>
                <a:gd name="connsiteX10" fmla="*/ 1173 w 249435"/>
                <a:gd name="connsiteY10" fmla="*/ 501265 h 501152"/>
                <a:gd name="connsiteX11" fmla="*/ 1173 w 249435"/>
                <a:gd name="connsiteY11" fmla="*/ 12163 h 501152"/>
                <a:gd name="connsiteX12" fmla="*/ 71015 w 249435"/>
                <a:gd name="connsiteY12" fmla="*/ 12163 h 501152"/>
                <a:gd name="connsiteX13" fmla="*/ 76004 w 249435"/>
                <a:gd name="connsiteY13" fmla="*/ 67062 h 501152"/>
                <a:gd name="connsiteX14" fmla="*/ 84734 w 249435"/>
                <a:gd name="connsiteY14" fmla="*/ 54273 h 501152"/>
                <a:gd name="connsiteX15" fmla="*/ 226873 w 249435"/>
                <a:gd name="connsiteY15" fmla="*/ 5651 h 501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9435" h="501152">
                  <a:moveTo>
                    <a:pt x="226873" y="5651"/>
                  </a:moveTo>
                  <a:cubicBezTo>
                    <a:pt x="236578" y="9668"/>
                    <a:pt x="236578" y="9668"/>
                    <a:pt x="250608" y="17154"/>
                  </a:cubicBezTo>
                  <a:cubicBezTo>
                    <a:pt x="247888" y="40284"/>
                    <a:pt x="242252" y="55459"/>
                    <a:pt x="225665" y="72053"/>
                  </a:cubicBezTo>
                  <a:cubicBezTo>
                    <a:pt x="209430" y="74458"/>
                    <a:pt x="193520" y="74893"/>
                    <a:pt x="177122" y="75445"/>
                  </a:cubicBezTo>
                  <a:cubicBezTo>
                    <a:pt x="146486" y="78448"/>
                    <a:pt x="128459" y="92804"/>
                    <a:pt x="109366" y="116035"/>
                  </a:cubicBezTo>
                  <a:cubicBezTo>
                    <a:pt x="78596" y="174180"/>
                    <a:pt x="74624" y="236078"/>
                    <a:pt x="73938" y="300949"/>
                  </a:cubicBezTo>
                  <a:cubicBezTo>
                    <a:pt x="73842" y="306729"/>
                    <a:pt x="73745" y="312508"/>
                    <a:pt x="73645" y="318462"/>
                  </a:cubicBezTo>
                  <a:cubicBezTo>
                    <a:pt x="73351" y="336662"/>
                    <a:pt x="73117" y="354862"/>
                    <a:pt x="72886" y="373063"/>
                  </a:cubicBezTo>
                  <a:cubicBezTo>
                    <a:pt x="72695" y="385511"/>
                    <a:pt x="72500" y="397959"/>
                    <a:pt x="72301" y="410406"/>
                  </a:cubicBezTo>
                  <a:cubicBezTo>
                    <a:pt x="71826" y="440692"/>
                    <a:pt x="71405" y="470978"/>
                    <a:pt x="71015" y="501265"/>
                  </a:cubicBezTo>
                  <a:cubicBezTo>
                    <a:pt x="47967" y="501265"/>
                    <a:pt x="24919" y="501265"/>
                    <a:pt x="1173" y="501265"/>
                  </a:cubicBezTo>
                  <a:cubicBezTo>
                    <a:pt x="1173" y="339861"/>
                    <a:pt x="1173" y="178458"/>
                    <a:pt x="1173" y="12163"/>
                  </a:cubicBezTo>
                  <a:cubicBezTo>
                    <a:pt x="24221" y="12163"/>
                    <a:pt x="47269" y="12163"/>
                    <a:pt x="71015" y="12163"/>
                  </a:cubicBezTo>
                  <a:cubicBezTo>
                    <a:pt x="72661" y="30280"/>
                    <a:pt x="74308" y="48396"/>
                    <a:pt x="76004" y="67062"/>
                  </a:cubicBezTo>
                  <a:cubicBezTo>
                    <a:pt x="78885" y="62842"/>
                    <a:pt x="81766" y="58621"/>
                    <a:pt x="84734" y="54273"/>
                  </a:cubicBezTo>
                  <a:cubicBezTo>
                    <a:pt x="120598" y="11805"/>
                    <a:pt x="172675" y="-11163"/>
                    <a:pt x="226873" y="5651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7" name="Freihandform 76">
              <a:extLst>
                <a:ext uri="{FF2B5EF4-FFF2-40B4-BE49-F238E27FC236}">
                  <a16:creationId xmlns:a16="http://schemas.microsoft.com/office/drawing/2014/main" id="{8625207E-06E6-909E-29E3-DC2CE77CD193}"/>
                </a:ext>
              </a:extLst>
            </p:cNvPr>
            <p:cNvSpPr/>
            <p:nvPr/>
          </p:nvSpPr>
          <p:spPr>
            <a:xfrm>
              <a:off x="5522494" y="2789389"/>
              <a:ext cx="64853" cy="678753"/>
            </a:xfrm>
            <a:custGeom>
              <a:avLst/>
              <a:gdLst>
                <a:gd name="connsiteX0" fmla="*/ 1107 w 64853"/>
                <a:gd name="connsiteY0" fmla="*/ 264 h 678753"/>
                <a:gd name="connsiteX1" fmla="*/ 65960 w 64853"/>
                <a:gd name="connsiteY1" fmla="*/ 264 h 678753"/>
                <a:gd name="connsiteX2" fmla="*/ 65960 w 64853"/>
                <a:gd name="connsiteY2" fmla="*/ 679018 h 678753"/>
                <a:gd name="connsiteX3" fmla="*/ 1107 w 64853"/>
                <a:gd name="connsiteY3" fmla="*/ 679018 h 678753"/>
                <a:gd name="connsiteX4" fmla="*/ 1107 w 64853"/>
                <a:gd name="connsiteY4" fmla="*/ 264 h 67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53" h="678753">
                  <a:moveTo>
                    <a:pt x="1107" y="264"/>
                  </a:moveTo>
                  <a:cubicBezTo>
                    <a:pt x="22509" y="264"/>
                    <a:pt x="43910" y="264"/>
                    <a:pt x="65960" y="264"/>
                  </a:cubicBezTo>
                  <a:cubicBezTo>
                    <a:pt x="65960" y="224253"/>
                    <a:pt x="65960" y="448242"/>
                    <a:pt x="65960" y="679018"/>
                  </a:cubicBezTo>
                  <a:cubicBezTo>
                    <a:pt x="44559" y="679018"/>
                    <a:pt x="23157" y="679018"/>
                    <a:pt x="1107" y="679018"/>
                  </a:cubicBezTo>
                  <a:cubicBezTo>
                    <a:pt x="1107" y="455029"/>
                    <a:pt x="1107" y="231040"/>
                    <a:pt x="1107" y="264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8" name="Freihandform 77">
              <a:extLst>
                <a:ext uri="{FF2B5EF4-FFF2-40B4-BE49-F238E27FC236}">
                  <a16:creationId xmlns:a16="http://schemas.microsoft.com/office/drawing/2014/main" id="{3BDAAB99-671E-8AA2-E817-DCE886AC7C5D}"/>
                </a:ext>
              </a:extLst>
            </p:cNvPr>
            <p:cNvSpPr/>
            <p:nvPr/>
          </p:nvSpPr>
          <p:spPr>
            <a:xfrm>
              <a:off x="4665502" y="1829046"/>
              <a:ext cx="64853" cy="673763"/>
            </a:xfrm>
            <a:custGeom>
              <a:avLst/>
              <a:gdLst>
                <a:gd name="connsiteX0" fmla="*/ 920 w 64853"/>
                <a:gd name="connsiteY0" fmla="*/ 77 h 673763"/>
                <a:gd name="connsiteX1" fmla="*/ 65773 w 64853"/>
                <a:gd name="connsiteY1" fmla="*/ 77 h 673763"/>
                <a:gd name="connsiteX2" fmla="*/ 65773 w 64853"/>
                <a:gd name="connsiteY2" fmla="*/ 673840 h 673763"/>
                <a:gd name="connsiteX3" fmla="*/ 920 w 64853"/>
                <a:gd name="connsiteY3" fmla="*/ 673840 h 673763"/>
                <a:gd name="connsiteX4" fmla="*/ 920 w 64853"/>
                <a:gd name="connsiteY4" fmla="*/ 77 h 67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53" h="673763">
                  <a:moveTo>
                    <a:pt x="920" y="77"/>
                  </a:moveTo>
                  <a:cubicBezTo>
                    <a:pt x="22322" y="77"/>
                    <a:pt x="43723" y="77"/>
                    <a:pt x="65773" y="77"/>
                  </a:cubicBezTo>
                  <a:cubicBezTo>
                    <a:pt x="65773" y="222419"/>
                    <a:pt x="65773" y="444761"/>
                    <a:pt x="65773" y="673840"/>
                  </a:cubicBezTo>
                  <a:cubicBezTo>
                    <a:pt x="44372" y="673840"/>
                    <a:pt x="22970" y="673840"/>
                    <a:pt x="920" y="673840"/>
                  </a:cubicBezTo>
                  <a:cubicBezTo>
                    <a:pt x="920" y="451498"/>
                    <a:pt x="920" y="229156"/>
                    <a:pt x="920" y="77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9" name="Freihandform 78">
              <a:extLst>
                <a:ext uri="{FF2B5EF4-FFF2-40B4-BE49-F238E27FC236}">
                  <a16:creationId xmlns:a16="http://schemas.microsoft.com/office/drawing/2014/main" id="{112CD34D-417F-66C7-1E4A-3A3BDC2AC099}"/>
                </a:ext>
              </a:extLst>
            </p:cNvPr>
            <p:cNvSpPr/>
            <p:nvPr/>
          </p:nvSpPr>
          <p:spPr>
            <a:xfrm>
              <a:off x="4914937" y="2063664"/>
              <a:ext cx="349209" cy="144685"/>
            </a:xfrm>
            <a:custGeom>
              <a:avLst/>
              <a:gdLst>
                <a:gd name="connsiteX0" fmla="*/ 305030 w 349209"/>
                <a:gd name="connsiteY0" fmla="*/ 48434 h 144685"/>
                <a:gd name="connsiteX1" fmla="*/ 350240 w 349209"/>
                <a:gd name="connsiteY1" fmla="*/ 119865 h 144685"/>
                <a:gd name="connsiteX2" fmla="*/ 350240 w 349209"/>
                <a:gd name="connsiteY2" fmla="*/ 144819 h 144685"/>
                <a:gd name="connsiteX3" fmla="*/ 1031 w 349209"/>
                <a:gd name="connsiteY3" fmla="*/ 144819 h 144685"/>
                <a:gd name="connsiteX4" fmla="*/ 70873 w 349209"/>
                <a:gd name="connsiteY4" fmla="*/ 30030 h 144685"/>
                <a:gd name="connsiteX5" fmla="*/ 305030 w 349209"/>
                <a:gd name="connsiteY5" fmla="*/ 48434 h 14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9209" h="144685">
                  <a:moveTo>
                    <a:pt x="305030" y="48434"/>
                  </a:moveTo>
                  <a:cubicBezTo>
                    <a:pt x="326265" y="68828"/>
                    <a:pt x="341127" y="91780"/>
                    <a:pt x="350240" y="119865"/>
                  </a:cubicBezTo>
                  <a:cubicBezTo>
                    <a:pt x="350240" y="128100"/>
                    <a:pt x="350240" y="136335"/>
                    <a:pt x="350240" y="144819"/>
                  </a:cubicBezTo>
                  <a:cubicBezTo>
                    <a:pt x="235001" y="144819"/>
                    <a:pt x="119762" y="144819"/>
                    <a:pt x="1031" y="144819"/>
                  </a:cubicBezTo>
                  <a:cubicBezTo>
                    <a:pt x="9173" y="95943"/>
                    <a:pt x="32145" y="61012"/>
                    <a:pt x="70873" y="30030"/>
                  </a:cubicBezTo>
                  <a:cubicBezTo>
                    <a:pt x="145223" y="-16954"/>
                    <a:pt x="237328" y="-6871"/>
                    <a:pt x="305030" y="48434"/>
                  </a:cubicBezTo>
                  <a:close/>
                </a:path>
              </a:pathLst>
            </a:custGeom>
            <a:solidFill>
              <a:schemeClr val="bg1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" name="Freihandform 79">
              <a:extLst>
                <a:ext uri="{FF2B5EF4-FFF2-40B4-BE49-F238E27FC236}">
                  <a16:creationId xmlns:a16="http://schemas.microsoft.com/office/drawing/2014/main" id="{0F00F336-60AB-1D8D-D619-6177C7A36E33}"/>
                </a:ext>
              </a:extLst>
            </p:cNvPr>
            <p:cNvSpPr/>
            <p:nvPr/>
          </p:nvSpPr>
          <p:spPr>
            <a:xfrm>
              <a:off x="3353473" y="2013707"/>
              <a:ext cx="69841" cy="489102"/>
            </a:xfrm>
            <a:custGeom>
              <a:avLst/>
              <a:gdLst>
                <a:gd name="connsiteX0" fmla="*/ 657 w 69841"/>
                <a:gd name="connsiteY0" fmla="*/ 114 h 489102"/>
                <a:gd name="connsiteX1" fmla="*/ 70499 w 69841"/>
                <a:gd name="connsiteY1" fmla="*/ 114 h 489102"/>
                <a:gd name="connsiteX2" fmla="*/ 70499 w 69841"/>
                <a:gd name="connsiteY2" fmla="*/ 489216 h 489102"/>
                <a:gd name="connsiteX3" fmla="*/ 657 w 69841"/>
                <a:gd name="connsiteY3" fmla="*/ 489216 h 489102"/>
                <a:gd name="connsiteX4" fmla="*/ 657 w 69841"/>
                <a:gd name="connsiteY4" fmla="*/ 114 h 48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841" h="489102">
                  <a:moveTo>
                    <a:pt x="657" y="114"/>
                  </a:moveTo>
                  <a:cubicBezTo>
                    <a:pt x="23705" y="114"/>
                    <a:pt x="46753" y="114"/>
                    <a:pt x="70499" y="114"/>
                  </a:cubicBezTo>
                  <a:cubicBezTo>
                    <a:pt x="70499" y="161518"/>
                    <a:pt x="70499" y="322921"/>
                    <a:pt x="70499" y="489216"/>
                  </a:cubicBezTo>
                  <a:cubicBezTo>
                    <a:pt x="47451" y="489216"/>
                    <a:pt x="24403" y="489216"/>
                    <a:pt x="657" y="489216"/>
                  </a:cubicBezTo>
                  <a:cubicBezTo>
                    <a:pt x="657" y="327812"/>
                    <a:pt x="657" y="166409"/>
                    <a:pt x="657" y="114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1" name="Freihandform 80">
              <a:extLst>
                <a:ext uri="{FF2B5EF4-FFF2-40B4-BE49-F238E27FC236}">
                  <a16:creationId xmlns:a16="http://schemas.microsoft.com/office/drawing/2014/main" id="{55748E62-9A5B-0951-1390-3AB25EC4F716}"/>
                </a:ext>
              </a:extLst>
            </p:cNvPr>
            <p:cNvSpPr/>
            <p:nvPr/>
          </p:nvSpPr>
          <p:spPr>
            <a:xfrm>
              <a:off x="6006398" y="2979041"/>
              <a:ext cx="64853" cy="489102"/>
            </a:xfrm>
            <a:custGeom>
              <a:avLst/>
              <a:gdLst>
                <a:gd name="connsiteX0" fmla="*/ 1204 w 64853"/>
                <a:gd name="connsiteY0" fmla="*/ 302 h 489102"/>
                <a:gd name="connsiteX1" fmla="*/ 66057 w 64853"/>
                <a:gd name="connsiteY1" fmla="*/ 302 h 489102"/>
                <a:gd name="connsiteX2" fmla="*/ 66057 w 64853"/>
                <a:gd name="connsiteY2" fmla="*/ 489404 h 489102"/>
                <a:gd name="connsiteX3" fmla="*/ 1204 w 64853"/>
                <a:gd name="connsiteY3" fmla="*/ 489404 h 489102"/>
                <a:gd name="connsiteX4" fmla="*/ 1204 w 64853"/>
                <a:gd name="connsiteY4" fmla="*/ 302 h 48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53" h="489102">
                  <a:moveTo>
                    <a:pt x="1204" y="302"/>
                  </a:moveTo>
                  <a:cubicBezTo>
                    <a:pt x="22606" y="302"/>
                    <a:pt x="44007" y="302"/>
                    <a:pt x="66057" y="302"/>
                  </a:cubicBezTo>
                  <a:cubicBezTo>
                    <a:pt x="66057" y="161706"/>
                    <a:pt x="66057" y="323109"/>
                    <a:pt x="66057" y="489404"/>
                  </a:cubicBezTo>
                  <a:cubicBezTo>
                    <a:pt x="44656" y="489404"/>
                    <a:pt x="23254" y="489404"/>
                    <a:pt x="1204" y="489404"/>
                  </a:cubicBezTo>
                  <a:cubicBezTo>
                    <a:pt x="1204" y="328000"/>
                    <a:pt x="1204" y="166597"/>
                    <a:pt x="1204" y="302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2" name="Freihandform 81">
              <a:extLst>
                <a:ext uri="{FF2B5EF4-FFF2-40B4-BE49-F238E27FC236}">
                  <a16:creationId xmlns:a16="http://schemas.microsoft.com/office/drawing/2014/main" id="{73E7C2A3-E3C0-9203-3D41-31DD7317E96D}"/>
                </a:ext>
              </a:extLst>
            </p:cNvPr>
            <p:cNvSpPr/>
            <p:nvPr/>
          </p:nvSpPr>
          <p:spPr>
            <a:xfrm>
              <a:off x="5979584" y="2776798"/>
              <a:ext cx="114068" cy="113810"/>
            </a:xfrm>
            <a:custGeom>
              <a:avLst/>
              <a:gdLst>
                <a:gd name="connsiteX0" fmla="*/ 71444 w 114068"/>
                <a:gd name="connsiteY0" fmla="*/ 355 h 113810"/>
                <a:gd name="connsiteX1" fmla="*/ 107651 w 114068"/>
                <a:gd name="connsiteY1" fmla="*/ 27493 h 113810"/>
                <a:gd name="connsiteX2" fmla="*/ 112835 w 114068"/>
                <a:gd name="connsiteY2" fmla="*/ 77733 h 113810"/>
                <a:gd name="connsiteX3" fmla="*/ 72925 w 114068"/>
                <a:gd name="connsiteY3" fmla="*/ 112669 h 113810"/>
                <a:gd name="connsiteX4" fmla="*/ 38004 w 114068"/>
                <a:gd name="connsiteY4" fmla="*/ 112669 h 113810"/>
                <a:gd name="connsiteX5" fmla="*/ 1213 w 114068"/>
                <a:gd name="connsiteY5" fmla="*/ 58705 h 113810"/>
                <a:gd name="connsiteX6" fmla="*/ 23038 w 114068"/>
                <a:gd name="connsiteY6" fmla="*/ 12852 h 113810"/>
                <a:gd name="connsiteX7" fmla="*/ 71444 w 114068"/>
                <a:gd name="connsiteY7" fmla="*/ 355 h 11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068" h="113810">
                  <a:moveTo>
                    <a:pt x="71444" y="355"/>
                  </a:moveTo>
                  <a:cubicBezTo>
                    <a:pt x="89159" y="4243"/>
                    <a:pt x="97230" y="13077"/>
                    <a:pt x="107651" y="27493"/>
                  </a:cubicBezTo>
                  <a:cubicBezTo>
                    <a:pt x="117036" y="46165"/>
                    <a:pt x="116464" y="56940"/>
                    <a:pt x="112835" y="77733"/>
                  </a:cubicBezTo>
                  <a:cubicBezTo>
                    <a:pt x="102822" y="95263"/>
                    <a:pt x="92462" y="106153"/>
                    <a:pt x="72925" y="112669"/>
                  </a:cubicBezTo>
                  <a:cubicBezTo>
                    <a:pt x="56088" y="114540"/>
                    <a:pt x="56088" y="114540"/>
                    <a:pt x="38004" y="112669"/>
                  </a:cubicBezTo>
                  <a:cubicBezTo>
                    <a:pt x="19785" y="97682"/>
                    <a:pt x="4419" y="82761"/>
                    <a:pt x="1213" y="58705"/>
                  </a:cubicBezTo>
                  <a:cubicBezTo>
                    <a:pt x="3567" y="38689"/>
                    <a:pt x="10594" y="28502"/>
                    <a:pt x="23038" y="12852"/>
                  </a:cubicBezTo>
                  <a:cubicBezTo>
                    <a:pt x="40708" y="1067"/>
                    <a:pt x="50670" y="-154"/>
                    <a:pt x="71444" y="355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3" name="Freihandform 82">
              <a:extLst>
                <a:ext uri="{FF2B5EF4-FFF2-40B4-BE49-F238E27FC236}">
                  <a16:creationId xmlns:a16="http://schemas.microsoft.com/office/drawing/2014/main" id="{48B3601F-DDFA-2773-421F-3ADC26FF07EC}"/>
                </a:ext>
              </a:extLst>
            </p:cNvPr>
            <p:cNvSpPr/>
            <p:nvPr/>
          </p:nvSpPr>
          <p:spPr>
            <a:xfrm>
              <a:off x="3336500" y="1810671"/>
              <a:ext cx="110541" cy="116632"/>
            </a:xfrm>
            <a:custGeom>
              <a:avLst/>
              <a:gdLst>
                <a:gd name="connsiteX0" fmla="*/ 62361 w 110541"/>
                <a:gd name="connsiteY0" fmla="*/ 454 h 116632"/>
                <a:gd name="connsiteX1" fmla="*/ 107435 w 110541"/>
                <a:gd name="connsiteY1" fmla="*/ 33421 h 116632"/>
                <a:gd name="connsiteX2" fmla="*/ 107435 w 110541"/>
                <a:gd name="connsiteY2" fmla="*/ 83329 h 116632"/>
                <a:gd name="connsiteX3" fmla="*/ 54742 w 110541"/>
                <a:gd name="connsiteY3" fmla="*/ 116706 h 116632"/>
                <a:gd name="connsiteX4" fmla="*/ 7661 w 110541"/>
                <a:gd name="connsiteY4" fmla="*/ 88320 h 116632"/>
                <a:gd name="connsiteX5" fmla="*/ 2672 w 110541"/>
                <a:gd name="connsiteY5" fmla="*/ 38412 h 116632"/>
                <a:gd name="connsiteX6" fmla="*/ 62361 w 110541"/>
                <a:gd name="connsiteY6" fmla="*/ 454 h 116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541" h="116632">
                  <a:moveTo>
                    <a:pt x="62361" y="454"/>
                  </a:moveTo>
                  <a:cubicBezTo>
                    <a:pt x="82309" y="6391"/>
                    <a:pt x="95942" y="16003"/>
                    <a:pt x="107435" y="33421"/>
                  </a:cubicBezTo>
                  <a:cubicBezTo>
                    <a:pt x="112451" y="51245"/>
                    <a:pt x="112479" y="65510"/>
                    <a:pt x="107435" y="83329"/>
                  </a:cubicBezTo>
                  <a:cubicBezTo>
                    <a:pt x="93593" y="103759"/>
                    <a:pt x="78723" y="112076"/>
                    <a:pt x="54742" y="116706"/>
                  </a:cubicBezTo>
                  <a:cubicBezTo>
                    <a:pt x="32134" y="112182"/>
                    <a:pt x="23865" y="104531"/>
                    <a:pt x="7661" y="88320"/>
                  </a:cubicBezTo>
                  <a:cubicBezTo>
                    <a:pt x="-509" y="71974"/>
                    <a:pt x="-581" y="56010"/>
                    <a:pt x="2672" y="38412"/>
                  </a:cubicBezTo>
                  <a:cubicBezTo>
                    <a:pt x="15732" y="12715"/>
                    <a:pt x="32688" y="-2577"/>
                    <a:pt x="62361" y="454"/>
                  </a:cubicBezTo>
                  <a:close/>
                </a:path>
              </a:pathLst>
            </a:custGeom>
            <a:solidFill>
              <a:schemeClr val="tx2"/>
            </a:solidFill>
            <a:ln w="49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>
        <a:spcBef>
          <a:spcPct val="0"/>
        </a:spcBef>
        <a:buNone/>
        <a:defRPr sz="2700" b="1" kern="1200" spc="-20">
          <a:solidFill>
            <a:srgbClr val="0E2A45"/>
          </a:solidFill>
          <a:latin typeface="+mj-lt"/>
        </a:defRPr>
      </a:lvl1pPr>
    </p:titleStyle>
    <p:bodyStyle>
      <a:lvl1pPr marL="228600" indent="-228600" algn="l">
        <a:spcBef>
          <a:spcPts val="800"/>
        </a:spcBef>
        <a:buFont typeface="Arial"/>
        <a:buChar char="▪"/>
        <a:defRPr sz="1300" kern="1200">
          <a:solidFill>
            <a:srgbClr val="3A4855"/>
          </a:solidFill>
          <a:latin typeface="+mn-lt"/>
        </a:defRPr>
      </a:lvl1pPr>
      <a:lvl2pPr marL="571500" indent="-228600" algn="l">
        <a:spcBef>
          <a:spcPts val="800"/>
        </a:spcBef>
        <a:buFont typeface="Arial"/>
        <a:buChar char="–"/>
        <a:defRPr sz="1200" kern="1200">
          <a:solidFill>
            <a:srgbClr val="5C6B7A"/>
          </a:solidFill>
          <a:latin typeface="+mn-lt"/>
        </a:defRPr>
      </a:lvl2pPr>
      <a:lvl3pPr marL="914400" indent="-228600" algn="l">
        <a:spcBef>
          <a:spcPts val="800"/>
        </a:spcBef>
        <a:buFont typeface="Arial"/>
        <a:buChar char="▪"/>
        <a:defRPr sz="1150" kern="1200">
          <a:solidFill>
            <a:srgbClr val="5C6B7A"/>
          </a:solidFill>
          <a:latin typeface="+mn-lt"/>
        </a:defRPr>
      </a:lvl3pPr>
      <a:lvl4pPr marL="1257300" indent="-228600" algn="l">
        <a:spcBef>
          <a:spcPts val="800"/>
        </a:spcBef>
        <a:buFont typeface="Arial"/>
        <a:buChar char="–"/>
        <a:defRPr sz="1100" kern="1200">
          <a:solidFill>
            <a:srgbClr val="5C6B7A"/>
          </a:solidFill>
          <a:latin typeface="+mn-lt"/>
        </a:defRPr>
      </a:lvl4pPr>
      <a:lvl5pPr marL="1600200" indent="-228600" algn="l">
        <a:spcBef>
          <a:spcPts val="800"/>
        </a:spcBef>
        <a:buFont typeface="Arial"/>
        <a:buChar char="▪"/>
        <a:defRPr sz="1100" kern="1200">
          <a:solidFill>
            <a:srgbClr val="5C6B7A"/>
          </a:solidFill>
          <a:latin typeface="+mn-lt"/>
        </a:defRPr>
      </a:lvl5pPr>
    </p:bodyStyle>
    <p:otherStyle>
      <a:defPPr>
        <a:defRPr lang="de-DE"/>
      </a:defPPr>
      <a:lvl1pPr marL="0" algn="l">
        <a:defRPr sz="1200">
          <a:solidFill>
            <a:srgbClr val="5C6B7A"/>
          </a:solidFill>
          <a:latin typeface="+mn-lt"/>
        </a:defRPr>
      </a:lvl1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Simulation entschlüsseln. Validierung vorausdenken.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KI-gestütztes ADAS/AD-Simulationsökosystem · Strategische Markt- &amp; Wettbewerbsanalyse · Demonstrationsprojekt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Strategische Ausgangsposition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KI-gestützte Szenariengenerierung</a:t>
            </a:r>
          </a:p>
          <a:p>
            <a:r>
              <a:t>ASIL-D-Determinismus &amp; Reproduzierbarkeit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Schmale kurzfristige Anker-Kohorte (3 OEMs)</a:t>
            </a:r>
          </a:p>
          <a:p>
            <a:r>
              <a:t>Hohe F&amp;E- und Compute-Intensität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Rückgewichteter Markt: +44 % über sechs Jahre</a:t>
            </a:r>
          </a:p>
          <a:p>
            <a:r>
              <a:t>Regulatorischer Rückenwind für Simulation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Captive Konzern-Plattformen (kooperativer Wettbewerb)</a:t>
            </a:r>
          </a:p>
          <a:p>
            <a:r>
              <a:t>Phasenversatz und Eintrittstiming Japan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Vorgehen &amp; Methodik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Schritt 1 · Scoping &amp; Hypothesen</a:t>
            </a:r>
          </a:p>
          <a:p>
            <a:r>
              <a:t>Definition von Marktgrenzen, Segmenten und Bewertungslogik (Kunden, Wettbewerb, Trends).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Schritt 2 · Multi-Source Desk Research</a:t>
            </a:r>
          </a:p>
          <a:p>
            <a:r>
              <a:t>Strukturierte Auswertung öffentlicher Quellen über 36 OEMs und 20 Wettbewerber, 2 Märkte.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Schritt 3 · Strukturiertes Scoring</a:t>
            </a:r>
          </a:p>
          <a:p>
            <a:r>
              <a:t>Kunden nach Produktrelevanz × Horizont; Wettbewerber über 5 Capability-Dimensionen.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Schritt 4 · Synthese &amp; Implikationen</a:t>
            </a:r>
          </a:p>
          <a:p>
            <a:r>
              <a:t>Verdichtung zu Archetypen, Opportunity Areas und einer executive-orientierten Storyline.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Relevanz-Heatmap der Nachfrage</a:t>
            </a:r>
          </a:p>
        </p:txBody>
      </p:sp>
      <p:graphicFrame>
        <p:nvGraphicFramePr>
          <p:cNvPr id="3" name="Table Placeholder 2"/>
          <p:cNvGraphicFramePr>
            <a:graphicFrameLocks noGrp="1"/>
          </p:cNvGraphicFramePr>
          <p:nvPr>
            <p:ph type="tbl" idx="1"/>
          </p:nvPr>
        </p:nvGraphicFramePr>
        <p:xfrm>
          <a:off x="685800" y="1920240"/>
          <a:ext cx="1082009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4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4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4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4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FFFFFF"/>
                          </a:solidFill>
                        </a:rPr>
                        <a:t>Relevanz-Tier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&lt; 3 Jahre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&lt; 6 Jahre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Δ Horizont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Bewertung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284E7D"/>
                          </a:solidFill>
                        </a:rPr>
                        <a:t>Hoch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3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4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+1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Anker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Mittel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6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9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+3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Pipeline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Gering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9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5B7FA6"/>
                          </a:solidFill>
                        </a:rPr>
                        <a:t>−1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Opportunistisch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Keine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6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3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5B7FA6"/>
                          </a:solidFill>
                        </a:rPr>
                        <a:t>−3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Niedrig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Offen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12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12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Beobachten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Analyse in Zahlen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36</a:t>
            </a:r>
          </a:p>
          <a:p>
            <a:r>
              <a:t>OEMs bewertet · Europa &amp; Japan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20</a:t>
            </a:r>
          </a:p>
          <a:p>
            <a:r>
              <a:t>Wettbewerber · in 6 Archetyp-Cluster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8</a:t>
            </a:r>
          </a:p>
          <a:p>
            <a:r>
              <a:t>Markttrends · mit Relevanz-Rating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~2030</a:t>
            </a:r>
          </a:p>
          <a:p>
            <a:r>
              <a:t>Level-4-Horizont · EU-Leitmarkt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Chancen vs. Risiken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Chancen</a:t>
            </a:r>
          </a:p>
          <a:p>
            <a:r>
              <a:t>EU-Premium-Anker: 3 hochrelevante OEMs mit hohem Referenzwert.</a:t>
            </a:r>
          </a:p>
          <a:p>
            <a:r>
              <a:t>KI-Szenarioautomatisierung als verteidigbare Differenzierungslücke.</a:t>
            </a:r>
          </a:p>
          <a:p>
            <a:r>
              <a:t>Regulatorischer Rückenwind für virtuelle Validierung.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t>Risiken</a:t>
            </a:r>
          </a:p>
          <a:p>
            <a:r>
              <a:t>Captive Konzern-Plattformen drängen in kooperativen Wettbewerb.</a:t>
            </a:r>
          </a:p>
          <a:p>
            <a:r>
              <a:t>Kurzfristige Anker-Kohorte ist bewusst schmal (3 OEMs).</a:t>
            </a:r>
          </a:p>
          <a:p>
            <a:r>
              <a:t>Japan ist phasenversetzt — Eintrittstiming kritisch.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Geografischer Fokus: Europa &amp; Japan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Europa — Ankermarkt</a:t>
            </a:r>
          </a:p>
          <a:p>
            <a:r>
              <a:t>Leitmarkt für AD-Software &amp; Simulation; Level 3 in Serie, Level 4 in Pilotierung.</a:t>
            </a:r>
          </a:p>
          <a:p>
            <a:r>
              <a:t>Japan — gestaffelter Eintritt</a:t>
            </a:r>
          </a:p>
          <a:p>
            <a:r>
              <a:t>Stark in Sensorik &amp; Elektronik; AD-Software im Rückstand, Eintritt mittel- bis langfristig.</a:t>
            </a:r>
          </a:p>
        </p:txBody>
      </p:sp>
      <p:pic>
        <p:nvPicPr>
          <p:cNvPr id="5" name="Picture 4" descr="reg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920240"/>
            <a:ext cx="67665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Strategische Marktintelligenz, die zu Entscheidungen führt.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Rivalerra Consulting · kontakt@rivalerra.com · www.rivalerra.com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Appendix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Methodik &amp; Quellen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Bewertungsraster Kunden: Produktrelevanz (Hoch/Mittel/Gering/Keine/Offen) über zwei Zeithorizonte (&lt; 3 und &lt; 6 Jahre). Wettbewerber: Wettbewerbsgrad sowie fünf Capability-Dimensionen — Leistungsfähigkeit, Benutzerfreundlichkeit, KI-Szenarienautomatisierung, Quellen-/Sensoranbindung, Funktions- &amp; Normabsicherung.</a:t>
            </a:r>
          </a:p>
          <a:p>
            <a:r>
              <a:t>[1]  Öffentliche Geschäftsberichte und technische Whitepapers der analysierten Anbieter (anonymisiert).</a:t>
            </a:r>
          </a:p>
          <a:p>
            <a:r>
              <a:t>[2]  Branchenstandards und -dokumentation (u. a. ASAM OpenSCENARIO / OpenDRIVE, ISO 26262).</a:t>
            </a:r>
          </a:p>
          <a:p>
            <a:r>
              <a:t>[3]  Regulatorische Rahmenwerke zu Straßentests autonomer Fahrzeuge, Europa und Japan.</a:t>
            </a:r>
          </a:p>
          <a:p>
            <a:r>
              <a:t>[4]  Rivalerra-internes Markt- und Szenariomodell, Demonstrations-Edition 2026.</a:t>
            </a:r>
          </a:p>
          <a:p>
            <a:r>
              <a:t>Dieses Dokument ist eine abstrahierte und anonymisierte Darstellung früherer Analysearbeit. Es enthält keine vertraulichen Kunden-, Partner- oder Projektinformationen. Unternehmensbezeichnungen sind zu Archetypen verallgemeinert; Kennzahlen sind illustrative Demonstrationswerte.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01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Marktumfeld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Europa &amp; Japan: Struktur, Treiber und Dynamik des ADAS/AD-Simulationsmarktes.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Marktumfeld &amp; geografischer Fokus</a:t>
            </a:r>
          </a:p>
          <a:p>
            <a:r>
              <a:t>Kundennachfrage &amp; OEM-Archetypen</a:t>
            </a:r>
          </a:p>
          <a:p>
            <a:r>
              <a:t>Wettbewerbslandschaft</a:t>
            </a:r>
          </a:p>
          <a:p>
            <a:r>
              <a:t>Technologietrends &amp; KI-Einfluss</a:t>
            </a:r>
          </a:p>
          <a:p>
            <a:r>
              <a:t>Strategische Implikationen &amp; Opportunities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Kernaussagen auf einen Blick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Nachfrage ist rückgewichtet — ein Aufbau-, kein Abschöpfungsmarkt: kurzfristig nur 3 OEMs hochrelevant, über sechs Jahre verbreitert sich die adressierbare Kohorte um rund 44 %.</a:t>
            </a:r>
          </a:p>
          <a:p>
            <a:r>
              <a:t>Wettbewerb ist intensiv, an der KI-Front jedoch lückenhaft — vollautomatisierte Szenariengenerierung bleibt der White Space und die wichtigste Differenzierungschance.</a:t>
            </a:r>
          </a:p>
          <a:p>
            <a:r>
              <a:t>Regulatorik wirkt als struktureller Rückenwind: Restriktionen bei Straßentests verschieben Nachfrage dauerhaft in die virtuelle Validierung.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+44 %</a:t>
            </a:r>
          </a:p>
          <a:p>
            <a:r>
              <a:t>Adressierbare OEM-Kohorte über sechs Jahre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Zwei Märkte, ein phasenversetztes Muster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Beide Märkte sind von hohen F&amp;E-Investitionen und intensivem Wettbewerb geprägt. Europa führt bei AD-Software und szenariobasierter Simulation und steht regulatorisch unter Druck, der Validierung von der Straße in die Simulation verlagert. Japan ist technologisch auf AD-Software-Ebene zurückhaltender, dafür stark in Sensorik und Elektronik — ein attraktiver, aber zeitlich nachgelagerter Markt.</a:t>
            </a:r>
          </a:p>
          <a:p>
            <a:r>
              <a:t>Europa ist der Ankermarkt — Leitmarkt bei AD-Software und szenariobasierter Simulation, regulatorisch unter Druck. Japan folgt phasenversetzt: stark in Sensorik und Elektronik, zurückhaltender bei AD-Software.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Marktwachstum 2026–2030</a:t>
            </a:r>
          </a:p>
        </p:txBody>
      </p:sp>
      <p:graphicFrame>
        <p:nvGraphicFramePr>
          <p:cNvPr id="3" name="Chart Placeholder 2"/>
          <p:cNvGraphicFramePr>
            <a:graphicFrameLocks noGrp="1"/>
          </p:cNvGraphicFramePr>
          <p:nvPr>
            <p:ph type="chart" idx="1"/>
          </p:nvPr>
        </p:nvGraphicFramePr>
        <p:xfrm>
          <a:off x="685800" y="1920240"/>
          <a:ext cx="73152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Restriktive Straßentests verschieben Validierung in die Simulation — der Markt baut sich über die Dekade auf.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Wettbewerbs-Cluster im Überblick</a:t>
            </a:r>
          </a:p>
        </p:txBody>
      </p:sp>
      <p:graphicFrame>
        <p:nvGraphicFramePr>
          <p:cNvPr id="3" name="Table Placeholder 2"/>
          <p:cNvGraphicFramePr>
            <a:graphicFrameLocks noGrp="1"/>
          </p:cNvGraphicFramePr>
          <p:nvPr>
            <p:ph type="tbl" idx="1"/>
          </p:nvPr>
        </p:nvGraphicFramePr>
        <p:xfrm>
          <a:off x="685800" y="1920240"/>
          <a:ext cx="1082009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5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50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FFFFFF"/>
                          </a:solidFill>
                        </a:rPr>
                        <a:t>Cluster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Anbieter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Intensität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KI-Reife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Etablierte Test- &amp; Simulationshäuser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3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Hoch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Mittel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OEM-/Konzern-eigene Plattformen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2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Hoch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Hoch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284E7D"/>
                          </a:solidFill>
                        </a:rPr>
                        <a:t>KI-native Szenario-Spezialisten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4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Mittel-Hoch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Sehr hoch</a:t>
                      </a:r>
                    </a:p>
                  </a:txBody>
                  <a:tcPr marL="91440" marR="91440" marT="45720" marB="45720" anchor="ctr">
                    <a:solidFill>
                      <a:srgbClr val="E7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Tier-1, Compute &amp; Sensorik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5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Hoch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Hoch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IT- &amp; Engineering-Dienstleister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Hoch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Mittel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0">
                          <a:solidFill>
                            <a:srgbClr val="081B2E"/>
                          </a:solidFill>
                        </a:rPr>
                        <a:t>Offene &amp; Verkehrssimulations-Nischen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4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Mittel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Mittel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20 Anbieter in sechs Archetyp-Clustern; KI-Reife ist die zentrale Differenzierungsachse.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Capability-Benchmark der Cluster</a:t>
            </a:r>
          </a:p>
        </p:txBody>
      </p:sp>
      <p:graphicFrame>
        <p:nvGraphicFramePr>
          <p:cNvPr id="3" name="Table Placeholder 2"/>
          <p:cNvGraphicFramePr>
            <a:graphicFrameLocks noGrp="1"/>
          </p:cNvGraphicFramePr>
          <p:nvPr>
            <p:ph type="tbl" idx="1"/>
          </p:nvPr>
        </p:nvGraphicFramePr>
        <p:xfrm>
          <a:off x="685800" y="1920240"/>
          <a:ext cx="1082009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4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4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4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4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FFFFFF"/>
                          </a:solidFill>
                        </a:rPr>
                        <a:t>Kriterium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Test/Sim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Konzern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KI-nativ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FFFFFF"/>
                          </a:solidFill>
                        </a:rPr>
                        <a:t>Tier-1</a:t>
                      </a:r>
                    </a:p>
                  </a:txBody>
                  <a:tcPr marL="91440" marR="91440" marT="45720" marB="45720" anchor="ctr">
                    <a:solidFill>
                      <a:srgbClr val="284E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284E7D"/>
                          </a:solidFill>
                        </a:rPr>
                        <a:t>Leistungsfähigkeit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284E7D"/>
                          </a:solidFill>
                        </a:rPr>
                        <a:t>Benutzerfreundlichkeit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284E7D"/>
                          </a:solidFill>
                        </a:rPr>
                        <a:t>KI-Szenarienautomatisierung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5B7FA6"/>
                          </a:solidFill>
                        </a:rPr>
                        <a:t>C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284E7D"/>
                          </a:solidFill>
                        </a:rPr>
                        <a:t>Quellen-/Sensoranbindung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</a:t>
                      </a:r>
                    </a:p>
                  </a:txBody>
                  <a:tcPr marL="91440" marR="91440" marT="45720" marB="45720" anchor="ctr"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b="1">
                          <a:solidFill>
                            <a:srgbClr val="284E7D"/>
                          </a:solidFill>
                        </a:rPr>
                        <a:t>Funktions- &amp; Normabsicherung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>
                          <a:solidFill>
                            <a:srgbClr val="284E7D"/>
                          </a:solidFill>
                        </a:rPr>
                        <a:t>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5B7FA6"/>
                          </a:solidFill>
                        </a:rPr>
                        <a:t>C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>
                          <a:solidFill>
                            <a:srgbClr val="081B2E"/>
                          </a:solidFill>
                        </a:rPr>
                        <a:t>B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KI-zentrierte Spezialisten führen bei der Szenarienautomatisierung; Inkumbenten bei Normabsicherung und Leistung.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Wettbewerbs-Positionierung</a:t>
            </a:r>
          </a:p>
        </p:txBody>
      </p:sp>
      <p:graphicFrame>
        <p:nvGraphicFramePr>
          <p:cNvPr id="3" name="Chart Placeholder 2"/>
          <p:cNvGraphicFramePr>
            <a:graphicFrameLocks noGrp="1"/>
          </p:cNvGraphicFramePr>
          <p:nvPr>
            <p:ph type="chart" idx="1"/>
          </p:nvPr>
        </p:nvGraphicFramePr>
        <p:xfrm>
          <a:off x="685800" y="1920240"/>
          <a:ext cx="73152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Spezialisierte KI-Anbieter führen bei der Szenarienautomatisierung; Tier-1 punktet über Reichweite und Volumen.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ivalerra">
      <a:dk1>
        <a:sysClr val="windowText" lastClr="000000"/>
      </a:dk1>
      <a:lt1>
        <a:sysClr val="window" lastClr="FFFFFF"/>
      </a:lt1>
      <a:dk2>
        <a:srgbClr val="081B2E"/>
      </a:dk2>
      <a:lt2>
        <a:srgbClr val="F4F6F9"/>
      </a:lt2>
      <a:accent1>
        <a:srgbClr val="284E7D"/>
      </a:accent1>
      <a:accent2>
        <a:srgbClr val="DD8736"/>
      </a:accent2>
      <a:accent3>
        <a:srgbClr val="5B7FA6"/>
      </a:accent3>
      <a:accent4>
        <a:srgbClr val="AEC2D6"/>
      </a:accent4>
      <a:accent5>
        <a:srgbClr val="E7F0F8"/>
      </a:accent5>
      <a:accent6>
        <a:srgbClr val="C9A227"/>
      </a:accent6>
      <a:hlink>
        <a:srgbClr val="284E7D"/>
      </a:hlink>
      <a:folHlink>
        <a:srgbClr val="DD8736"/>
      </a:folHlink>
    </a:clrScheme>
    <a:fontScheme name="Rivalerra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</Words>
  <Application>Microsoft Macintosh PowerPoint</Application>
  <PresentationFormat>Breitbild</PresentationFormat>
  <Paragraphs>111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1" baseType="lpstr">
      <vt:lpstr>Arial</vt:lpstr>
      <vt:lpstr>Century Gothic</vt:lpstr>
      <vt:lpstr>Office Theme</vt:lpstr>
      <vt:lpstr>Wettbewerb entschlüsseln. Märkte vorausdenken.</vt:lpstr>
      <vt:lpstr>Marktumfeld</vt:lpstr>
      <vt:lpstr>Agenda</vt:lpstr>
      <vt:lpstr>Kernaussagen auf einen Blick</vt:lpstr>
      <vt:lpstr>Marktstruktur</vt:lpstr>
      <vt:lpstr>Marktwachstum 2024–2026</vt:lpstr>
      <vt:lpstr>Anbieter im Vergleich</vt:lpstr>
      <vt:lpstr>Benchmarking-Matrix</vt:lpstr>
      <vt:lpstr>Wettbewerbs-Positionierung</vt:lpstr>
      <vt:lpstr>SWOT-Analyse</vt:lpstr>
      <vt:lpstr>Umsetzungs-Roadmap</vt:lpstr>
      <vt:lpstr>Attraktivitäts-Heatmap</vt:lpstr>
      <vt:lpstr>Zahlen, die zählen</vt:lpstr>
      <vt:lpstr>Chancen vs. Risiken</vt:lpstr>
      <vt:lpstr>Regionale Verteilung</vt:lpstr>
      <vt:lpstr>Lassen Sie uns sprechen.</vt:lpstr>
      <vt:lpstr>Appendix</vt:lpstr>
      <vt:lpstr>Methodik &amp; Quellen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Beran Cem Akyol</cp:lastModifiedBy>
  <cp:revision>2</cp:revision>
  <dcterms:created xsi:type="dcterms:W3CDTF">2013-01-27T09:14:16Z</dcterms:created>
  <dcterms:modified xsi:type="dcterms:W3CDTF">2026-06-06T01:50:34Z</dcterms:modified>
  <cp:category/>
</cp:coreProperties>
</file>